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4"/>
  </p:sldMasterIdLst>
  <p:notesMasterIdLst>
    <p:notesMasterId r:id="rId15"/>
  </p:notesMasterIdLst>
  <p:handoutMasterIdLst>
    <p:handoutMasterId r:id="rId16"/>
  </p:handoutMasterIdLst>
  <p:sldIdLst>
    <p:sldId id="472" r:id="rId5"/>
    <p:sldId id="349" r:id="rId6"/>
    <p:sldId id="573" r:id="rId7"/>
    <p:sldId id="6840" r:id="rId8"/>
    <p:sldId id="6729" r:id="rId9"/>
    <p:sldId id="6730" r:id="rId10"/>
    <p:sldId id="6725" r:id="rId11"/>
    <p:sldId id="6726" r:id="rId12"/>
    <p:sldId id="332" r:id="rId13"/>
    <p:sldId id="333" r:id="rId14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C5A1320-8D53-4B74-A62F-81622391090F}">
          <p14:sldIdLst>
            <p14:sldId id="472"/>
          </p14:sldIdLst>
        </p14:section>
        <p14:section name="Untitled Section" id="{98178B23-AAD6-4BF2-841E-8313C4FDDB5F}">
          <p14:sldIdLst>
            <p14:sldId id="349"/>
            <p14:sldId id="573"/>
            <p14:sldId id="6840"/>
            <p14:sldId id="6729"/>
            <p14:sldId id="6730"/>
            <p14:sldId id="6725"/>
            <p14:sldId id="6726"/>
            <p14:sldId id="332"/>
            <p14:sldId id="3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scher, Steven A SAS" initials="FSAS" lastIdx="23" clrIdx="0">
    <p:extLst>
      <p:ext uri="{19B8F6BF-5375-455C-9EA6-DF929625EA0E}">
        <p15:presenceInfo xmlns:p15="http://schemas.microsoft.com/office/powerpoint/2012/main" userId="S-1-5-21-1103947935-1564311762-4291692087-160666" providerId="AD"/>
      </p:ext>
    </p:extLst>
  </p:cmAuthor>
  <p:cmAuthor id="2" name="Davis, Spencer W CIV USARMY CESAS (US)" initials="DSWCUC(" lastIdx="3" clrIdx="1">
    <p:extLst>
      <p:ext uri="{19B8F6BF-5375-455C-9EA6-DF929625EA0E}">
        <p15:presenceInfo xmlns:p15="http://schemas.microsoft.com/office/powerpoint/2012/main" userId="S-1-5-21-1103947935-1564311762-4291692087-59365" providerId="AD"/>
      </p:ext>
    </p:extLst>
  </p:cmAuthor>
  <p:cmAuthor id="3" name="Patterson, April N CIV USARMY CESAS (US)" initials="PANCUC(" lastIdx="23" clrIdx="2">
    <p:extLst>
      <p:ext uri="{19B8F6BF-5375-455C-9EA6-DF929625EA0E}">
        <p15:presenceInfo xmlns:p15="http://schemas.microsoft.com/office/powerpoint/2012/main" userId="S-1-5-21-1103947935-1564311762-4291692087-67881" providerId="AD"/>
      </p:ext>
    </p:extLst>
  </p:cmAuthor>
  <p:cmAuthor id="4" name="Morris, Jeffrey S CIV USARMY CESAS (US)" initials="MJSCUC(" lastIdx="6" clrIdx="3">
    <p:extLst>
      <p:ext uri="{19B8F6BF-5375-455C-9EA6-DF929625EA0E}">
        <p15:presenceInfo xmlns:p15="http://schemas.microsoft.com/office/powerpoint/2012/main" userId="S-1-5-21-1103947935-1564311762-4291692087-68429" providerId="AD"/>
      </p:ext>
    </p:extLst>
  </p:cmAuthor>
  <p:cmAuthor id="5" name="Cavanagh, Jennifer S CIV USARMY CESAS (USA)" initials="CJSCUC(" lastIdx="7" clrIdx="4">
    <p:extLst>
      <p:ext uri="{19B8F6BF-5375-455C-9EA6-DF929625EA0E}">
        <p15:presenceInfo xmlns:p15="http://schemas.microsoft.com/office/powerpoint/2012/main" userId="S-1-5-21-1103947935-1564311762-4291692087-47688" providerId="AD"/>
      </p:ext>
    </p:extLst>
  </p:cmAuthor>
  <p:cmAuthor id="6" name="Cavanagh, Jennifer S CIV USARMY CESAS (USA)" initials="CJSCUC( [2]" lastIdx="1" clrIdx="5">
    <p:extLst>
      <p:ext uri="{19B8F6BF-5375-455C-9EA6-DF929625EA0E}">
        <p15:presenceInfo xmlns:p15="http://schemas.microsoft.com/office/powerpoint/2012/main" userId="Cavanagh, Jennifer S CIV USARMY CESAS (USA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8A"/>
    <a:srgbClr val="546FE2"/>
    <a:srgbClr val="E7B7D6"/>
    <a:srgbClr val="1985E7"/>
    <a:srgbClr val="6CA86C"/>
    <a:srgbClr val="96461A"/>
    <a:srgbClr val="7A5D00"/>
    <a:srgbClr val="CC0000"/>
    <a:srgbClr val="E18427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9" autoAdjust="0"/>
    <p:restoredTop sz="93792" autoAdjust="0"/>
  </p:normalViewPr>
  <p:slideViewPr>
    <p:cSldViewPr snapToGrid="0">
      <p:cViewPr>
        <p:scale>
          <a:sx n="62" d="100"/>
          <a:sy n="62" d="100"/>
        </p:scale>
        <p:origin x="780" y="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-4410"/>
    </p:cViewPr>
  </p:sorterViewPr>
  <p:notesViewPr>
    <p:cSldViewPr snapToGrid="0">
      <p:cViewPr varScale="1">
        <p:scale>
          <a:sx n="101" d="100"/>
          <a:sy n="101" d="100"/>
        </p:scale>
        <p:origin x="-3492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'source data'!$A$4</c:f>
              <c:strCache>
                <c:ptCount val="1"/>
                <c:pt idx="0">
                  <c:v>CIVIL Workload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'source data'!$I$3:$P$3</c:f>
              <c:strCache>
                <c:ptCount val="8"/>
                <c:pt idx="0">
                  <c:v>FY16</c:v>
                </c:pt>
                <c:pt idx="1">
                  <c:v>FY17</c:v>
                </c:pt>
                <c:pt idx="2">
                  <c:v>FY18</c:v>
                </c:pt>
                <c:pt idx="3">
                  <c:v>FY19</c:v>
                </c:pt>
                <c:pt idx="4">
                  <c:v>FY20</c:v>
                </c:pt>
                <c:pt idx="5">
                  <c:v>FY21</c:v>
                </c:pt>
                <c:pt idx="6">
                  <c:v>FY22</c:v>
                </c:pt>
                <c:pt idx="7">
                  <c:v>FY23</c:v>
                </c:pt>
              </c:strCache>
            </c:strRef>
          </c:cat>
          <c:val>
            <c:numRef>
              <c:f>'source data'!$I$4:$P$4</c:f>
              <c:numCache>
                <c:formatCode>#,##0</c:formatCode>
                <c:ptCount val="8"/>
                <c:pt idx="0">
                  <c:v>148649</c:v>
                </c:pt>
                <c:pt idx="1">
                  <c:v>240000</c:v>
                </c:pt>
                <c:pt idx="2">
                  <c:v>202530</c:v>
                </c:pt>
                <c:pt idx="3">
                  <c:v>272782</c:v>
                </c:pt>
                <c:pt idx="4">
                  <c:v>270887</c:v>
                </c:pt>
                <c:pt idx="5">
                  <c:v>198945</c:v>
                </c:pt>
                <c:pt idx="6">
                  <c:v>190139</c:v>
                </c:pt>
                <c:pt idx="7">
                  <c:v>136486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F6-46D6-B8CB-A5B55BCE3EB6}"/>
            </c:ext>
          </c:extLst>
        </c:ser>
        <c:ser>
          <c:idx val="1"/>
          <c:order val="1"/>
          <c:tx>
            <c:strRef>
              <c:f>'source data'!$A$5</c:f>
              <c:strCache>
                <c:ptCount val="1"/>
                <c:pt idx="0">
                  <c:v>Military Workload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'source data'!$I$3:$P$3</c:f>
              <c:strCache>
                <c:ptCount val="8"/>
                <c:pt idx="0">
                  <c:v>FY16</c:v>
                </c:pt>
                <c:pt idx="1">
                  <c:v>FY17</c:v>
                </c:pt>
                <c:pt idx="2">
                  <c:v>FY18</c:v>
                </c:pt>
                <c:pt idx="3">
                  <c:v>FY19</c:v>
                </c:pt>
                <c:pt idx="4">
                  <c:v>FY20</c:v>
                </c:pt>
                <c:pt idx="5">
                  <c:v>FY21</c:v>
                </c:pt>
                <c:pt idx="6">
                  <c:v>FY22</c:v>
                </c:pt>
                <c:pt idx="7">
                  <c:v>FY23</c:v>
                </c:pt>
              </c:strCache>
            </c:strRef>
          </c:cat>
          <c:val>
            <c:numRef>
              <c:f>'source data'!$I$5:$P$5</c:f>
              <c:numCache>
                <c:formatCode>General</c:formatCode>
                <c:ptCount val="8"/>
                <c:pt idx="0" formatCode="#,##0">
                  <c:v>591485</c:v>
                </c:pt>
                <c:pt idx="1">
                  <c:v>556000</c:v>
                </c:pt>
                <c:pt idx="2">
                  <c:v>616167</c:v>
                </c:pt>
                <c:pt idx="3">
                  <c:v>613948</c:v>
                </c:pt>
                <c:pt idx="4">
                  <c:v>559953</c:v>
                </c:pt>
                <c:pt idx="5">
                  <c:v>571634</c:v>
                </c:pt>
                <c:pt idx="6">
                  <c:v>626828</c:v>
                </c:pt>
                <c:pt idx="7">
                  <c:v>796106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F6-46D6-B8CB-A5B55BCE3E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6321088"/>
        <c:axId val="716321872"/>
        <c:axId val="0"/>
      </c:bar3DChart>
      <c:catAx>
        <c:axId val="716321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16321872"/>
        <c:crosses val="autoZero"/>
        <c:auto val="1"/>
        <c:lblAlgn val="ctr"/>
        <c:lblOffset val="100"/>
        <c:noMultiLvlLbl val="0"/>
      </c:catAx>
      <c:valAx>
        <c:axId val="71632187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7163210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smtClean="0"/>
            </a:lvl1pPr>
          </a:lstStyle>
          <a:p>
            <a:pPr>
              <a:defRPr/>
            </a:pPr>
            <a:fld id="{DF8B7FDC-CD0F-4520-9516-AFE280E0274A}" type="datetimeFigureOut">
              <a:rPr lang="en-US"/>
              <a:pPr>
                <a:defRPr/>
              </a:pPr>
              <a:t>6/29/2022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B36645E-DA62-442A-89BA-48FD3D65A0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1079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69E2CD8-E82C-4C17-AFD9-5EC67DAED8CB}" type="datetimeFigureOut">
              <a:rPr lang="en-US" smtClean="0"/>
              <a:pPr/>
              <a:t>6/29/2022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8DA12E-FD99-496E-BF34-E64AAEE64E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762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DA12E-FD99-496E-BF34-E64AAEE64ED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34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DA12E-FD99-496E-BF34-E64AAEE64ED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0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DA12E-FD99-496E-BF34-E64AAEE64ED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5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079DE8-4360-48C7-976B-D6C44551B19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8150" y="728663"/>
            <a:ext cx="6138863" cy="3452812"/>
          </a:xfrm>
          <a:ln w="12700" cap="flat">
            <a:solidFill>
              <a:schemeClr val="tx1"/>
            </a:solidFill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573" y="4391581"/>
            <a:ext cx="6309360" cy="4704688"/>
          </a:xfrm>
          <a:noFill/>
          <a:ln/>
        </p:spPr>
        <p:txBody>
          <a:bodyPr lIns="89275" tIns="44634" rIns="89275" bIns="44634"/>
          <a:lstStyle/>
          <a:p>
            <a:pPr eaLnBrk="1" hangingPunct="1">
              <a:buFontTx/>
              <a:buChar char="•"/>
            </a:pPr>
            <a:r>
              <a:rPr lang="en-US" sz="1000" b="1" dirty="0"/>
              <a:t> 12 Major Military Installations (5 Air Force, 7 Army)</a:t>
            </a:r>
          </a:p>
          <a:p>
            <a:pPr eaLnBrk="1" hangingPunct="1"/>
            <a:endParaRPr lang="en-US" sz="1000" b="1" dirty="0"/>
          </a:p>
          <a:p>
            <a:pPr eaLnBrk="1" hangingPunct="1">
              <a:buFontTx/>
              <a:buChar char="•"/>
            </a:pPr>
            <a:r>
              <a:rPr lang="en-US" sz="1000" b="1" dirty="0"/>
              <a:t> Manage one of Corps’ largest military design and construction program in terms of dollars and </a:t>
            </a:r>
            <a:br>
              <a:rPr lang="en-US" sz="1000" b="1" dirty="0"/>
            </a:br>
            <a:r>
              <a:rPr lang="en-US" sz="1000" b="1" dirty="0"/>
              <a:t>   projects.</a:t>
            </a:r>
          </a:p>
          <a:p>
            <a:pPr eaLnBrk="1" hangingPunct="1"/>
            <a:endParaRPr lang="en-US" sz="1000" b="1" dirty="0"/>
          </a:p>
          <a:p>
            <a:pPr eaLnBrk="1" hangingPunct="1">
              <a:buFontTx/>
              <a:buChar char="•"/>
            </a:pPr>
            <a:r>
              <a:rPr lang="en-US" sz="1000" b="1" dirty="0"/>
              <a:t> Civil Works responsibilities encompass two-thirds of eastern Georgia.</a:t>
            </a:r>
          </a:p>
          <a:p>
            <a:pPr eaLnBrk="1" hangingPunct="1">
              <a:buFontTx/>
              <a:buChar char="•"/>
            </a:pPr>
            <a:endParaRPr lang="en-US" sz="1000" b="1" dirty="0"/>
          </a:p>
          <a:p>
            <a:pPr eaLnBrk="1" hangingPunct="1">
              <a:buFontTx/>
              <a:buChar char="•"/>
            </a:pPr>
            <a:r>
              <a:rPr lang="en-US" sz="1000" b="1" dirty="0"/>
              <a:t> Military design and construction boundaries cover the states of GA, NC and SC - 7 Army and 6 Air </a:t>
            </a:r>
            <a:br>
              <a:rPr lang="en-US" sz="1000" b="1" dirty="0"/>
            </a:br>
            <a:r>
              <a:rPr lang="en-US" sz="1000" b="1" dirty="0"/>
              <a:t>  Force installations, and 1 Navy installation.</a:t>
            </a:r>
          </a:p>
          <a:p>
            <a:pPr eaLnBrk="1" hangingPunct="1"/>
            <a:endParaRPr lang="en-US" sz="1000" b="1" dirty="0"/>
          </a:p>
          <a:p>
            <a:pPr eaLnBrk="1" hangingPunct="1">
              <a:buFontTx/>
              <a:buChar char="•"/>
            </a:pPr>
            <a:r>
              <a:rPr lang="en-US" sz="1000" b="1" dirty="0"/>
              <a:t> Perform new work and maintenance dredging in two primary deep water ports on East Coast, </a:t>
            </a:r>
            <a:br>
              <a:rPr lang="en-US" sz="1000" b="1" dirty="0"/>
            </a:br>
            <a:r>
              <a:rPr lang="en-US" sz="1000" b="1" dirty="0"/>
              <a:t>  Savannah and Brunswick Harbors; maintain significant portion of the Atlantic Intracoastal </a:t>
            </a:r>
            <a:br>
              <a:rPr lang="en-US" sz="1000" b="1" dirty="0"/>
            </a:br>
            <a:r>
              <a:rPr lang="en-US" sz="1000" b="1" dirty="0"/>
              <a:t>  Waterway.  </a:t>
            </a:r>
          </a:p>
          <a:p>
            <a:pPr eaLnBrk="1" hangingPunct="1"/>
            <a:endParaRPr lang="en-US" sz="1000" b="1" dirty="0"/>
          </a:p>
          <a:p>
            <a:pPr eaLnBrk="1" hangingPunct="1">
              <a:buFontTx/>
              <a:buChar char="•"/>
            </a:pPr>
            <a:r>
              <a:rPr lang="en-US" sz="1000" b="1" dirty="0"/>
              <a:t> Operate 3 multipurpose dam and lake projects on upper Savannah River - Hartwell, Richard B. </a:t>
            </a:r>
            <a:br>
              <a:rPr lang="en-US" sz="1000" b="1" dirty="0"/>
            </a:br>
            <a:r>
              <a:rPr lang="en-US" sz="1000" b="1" dirty="0"/>
              <a:t>  Russell and J. Strom Thurmond.</a:t>
            </a:r>
          </a:p>
          <a:p>
            <a:pPr eaLnBrk="1" hangingPunct="1"/>
            <a:endParaRPr lang="en-US" sz="1000" b="1" dirty="0"/>
          </a:p>
          <a:p>
            <a:pPr eaLnBrk="1" hangingPunct="1">
              <a:buFontTx/>
              <a:buChar char="•"/>
            </a:pPr>
            <a:r>
              <a:rPr lang="en-US" sz="1000" b="1" dirty="0"/>
              <a:t> Regulatory boundaries cover the entire state of Georgia.  </a:t>
            </a:r>
          </a:p>
          <a:p>
            <a:pPr eaLnBrk="1" hangingPunct="1"/>
            <a:endParaRPr lang="en-US" sz="1000" b="1" dirty="0"/>
          </a:p>
          <a:p>
            <a:pPr eaLnBrk="1" hangingPunct="1">
              <a:buFontTx/>
              <a:buChar char="•"/>
            </a:pPr>
            <a:r>
              <a:rPr lang="en-US" sz="1000" b="1" dirty="0"/>
              <a:t> Real Estate division handles property acquisition, disposal, leasing and forest management for </a:t>
            </a:r>
            <a:br>
              <a:rPr lang="en-US" sz="1000" b="1" dirty="0"/>
            </a:br>
            <a:r>
              <a:rPr lang="en-US" sz="1000" b="1" dirty="0"/>
              <a:t>  Savannah, Charleston and Wilmington Districts.  HAP – Eastern half of US.  Program spans 10 </a:t>
            </a:r>
            <a:br>
              <a:rPr lang="en-US" sz="1000" b="1" dirty="0"/>
            </a:br>
            <a:r>
              <a:rPr lang="en-US" sz="1000" b="1" dirty="0"/>
              <a:t>  time zones.</a:t>
            </a:r>
          </a:p>
        </p:txBody>
      </p:sp>
    </p:spTree>
    <p:extLst>
      <p:ext uri="{BB962C8B-B14F-4D97-AF65-F5344CB8AC3E}">
        <p14:creationId xmlns:p14="http://schemas.microsoft.com/office/powerpoint/2010/main" val="2864550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4D10F-C6AF-4DA9-BC76-A7F3718503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8405" tIns="49201" rIns="98405" bIns="49201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177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DA12E-FD99-496E-BF34-E64AAEE64E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518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3755-0674-435E-8E78-36A37A9F793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708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4" y="4415792"/>
            <a:ext cx="5981882" cy="449713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Font typeface="Arial" pitchFamily="34" charset="0"/>
              <a:buNone/>
            </a:pPr>
            <a:endParaRPr lang="en-US" sz="80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B5E62F-A064-4B87-8384-72A700657F64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13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266700" y="1028700"/>
            <a:ext cx="11658600" cy="5600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1688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5479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274638"/>
            <a:ext cx="11176000" cy="80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idx="1"/>
          </p:nvPr>
        </p:nvSpPr>
        <p:spPr bwMode="auto">
          <a:xfrm>
            <a:off x="406400" y="1225550"/>
            <a:ext cx="11176000" cy="471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257827-C34C-4251-B995-96C9C233CC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0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66700" y="1028700"/>
            <a:ext cx="11658600" cy="5600700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681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2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266700" y="1028700"/>
            <a:ext cx="5721406" cy="5600700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6203894" y="1028700"/>
            <a:ext cx="5721406" cy="5600700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73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Quad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266700" y="1028700"/>
            <a:ext cx="5753100" cy="2667000"/>
          </a:xfrm>
        </p:spPr>
        <p:txBody>
          <a:bodyPr/>
          <a:lstStyle>
            <a:lvl1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81000" y="3775869"/>
            <a:ext cx="114300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6096000" y="1028700"/>
            <a:ext cx="0" cy="56007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22"/>
          </p:nvPr>
        </p:nvSpPr>
        <p:spPr>
          <a:xfrm>
            <a:off x="266700" y="3855720"/>
            <a:ext cx="5753100" cy="2773680"/>
          </a:xfrm>
        </p:spPr>
        <p:txBody>
          <a:bodyPr/>
          <a:lstStyle>
            <a:lvl1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23"/>
          </p:nvPr>
        </p:nvSpPr>
        <p:spPr>
          <a:xfrm>
            <a:off x="6172200" y="1028700"/>
            <a:ext cx="5753100" cy="2667000"/>
          </a:xfrm>
        </p:spPr>
        <p:txBody>
          <a:bodyPr/>
          <a:lstStyle>
            <a:lvl1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quarter" idx="24"/>
          </p:nvPr>
        </p:nvSpPr>
        <p:spPr>
          <a:xfrm>
            <a:off x="6172200" y="3855720"/>
            <a:ext cx="5753100" cy="2773680"/>
          </a:xfrm>
        </p:spPr>
        <p:txBody>
          <a:bodyPr/>
          <a:lstStyle>
            <a:lvl1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059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8">
          <p15:clr>
            <a:srgbClr val="FBAE40"/>
          </p15:clr>
        </p15:guide>
        <p15:guide id="2" orient="horz" pos="2424">
          <p15:clr>
            <a:srgbClr val="FBAE40"/>
          </p15:clr>
        </p15:guide>
        <p15:guide id="3" pos="3888">
          <p15:clr>
            <a:srgbClr val="FBAE40"/>
          </p15:clr>
        </p15:guide>
        <p15:guide id="4" pos="379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no Sub-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266700" y="2286001"/>
            <a:ext cx="11658600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585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7496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7904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hite 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1153774" y="143167"/>
            <a:ext cx="77152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0" bIns="0"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9D903CA-8EC9-4EB0-B4F7-7D6D89967A95}" type="slidenum">
              <a:rPr lang="en-US" sz="1000" smtClean="0">
                <a:solidFill>
                  <a:srgbClr val="000000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567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2 Pics">
    <p:bg>
      <p:bgPr>
        <a:solidFill>
          <a:schemeClr val="bg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14" name="Title 5"/>
          <p:cNvSpPr>
            <a:spLocks noGrp="1"/>
          </p:cNvSpPr>
          <p:nvPr>
            <p:ph type="title"/>
          </p:nvPr>
        </p:nvSpPr>
        <p:spPr>
          <a:xfrm>
            <a:off x="266700" y="265872"/>
            <a:ext cx="5829300" cy="1671543"/>
          </a:xfrm>
          <a:noFill/>
          <a:ln w="19050">
            <a:noFill/>
          </a:ln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16"/>
          <p:cNvSpPr>
            <a:spLocks noGrp="1" noChangeAspect="1"/>
          </p:cNvSpPr>
          <p:nvPr>
            <p:ph type="pic" sz="quarter" idx="13"/>
          </p:nvPr>
        </p:nvSpPr>
        <p:spPr>
          <a:xfrm>
            <a:off x="6220046" y="265872"/>
            <a:ext cx="5705253" cy="3081131"/>
          </a:xfrm>
          <a:prstGeom prst="rect">
            <a:avLst/>
          </a:prstGeom>
          <a:solidFill>
            <a:schemeClr val="tx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16"/>
          <p:cNvSpPr>
            <a:spLocks noGrp="1" noChangeAspect="1"/>
          </p:cNvSpPr>
          <p:nvPr>
            <p:ph type="pic" sz="quarter" idx="14"/>
          </p:nvPr>
        </p:nvSpPr>
        <p:spPr>
          <a:xfrm>
            <a:off x="6220046" y="3528391"/>
            <a:ext cx="5705253" cy="3081131"/>
          </a:xfrm>
          <a:prstGeom prst="rect">
            <a:avLst/>
          </a:prstGeom>
          <a:solidFill>
            <a:schemeClr val="tx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266700" y="2059389"/>
            <a:ext cx="5816600" cy="33079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5608444"/>
            <a:ext cx="764288" cy="10058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266" y="5610615"/>
            <a:ext cx="1338582" cy="1001498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226944" y="4836418"/>
            <a:ext cx="4352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DF1F2E"/>
                </a:solidFill>
              </a:rPr>
              <a:t>Working Today to Build a Better Tomorrow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85CD1D-E2E7-457F-A101-38F36C943AA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211" y="5577725"/>
            <a:ext cx="1047306" cy="91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37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6675" y="38099"/>
            <a:ext cx="12058650" cy="6791326"/>
          </a:xfrm>
          <a:prstGeom prst="roundRect">
            <a:avLst>
              <a:gd name="adj" fmla="val 2258"/>
            </a:avLst>
          </a:prstGeom>
          <a:solidFill>
            <a:srgbClr val="FFFFFF"/>
          </a:solidFill>
          <a:ln w="5715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900" dirty="0">
              <a:solidFill>
                <a:srgbClr val="83847A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256443"/>
            <a:ext cx="496209" cy="653036"/>
          </a:xfrm>
          <a:prstGeom prst="rect">
            <a:avLst/>
          </a:prstGeom>
        </p:spPr>
      </p:pic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954860" y="128981"/>
            <a:ext cx="10185088" cy="78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slide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66700" y="1028700"/>
            <a:ext cx="116586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33" name="Picture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079067" y="3416309"/>
            <a:ext cx="25400" cy="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11153774" y="143167"/>
            <a:ext cx="77152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0" bIns="0"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9D903CA-8EC9-4EB0-B4F7-7D6D89967A95}" type="slidenum">
              <a:rPr lang="en-US" sz="1000" smtClean="0">
                <a:solidFill>
                  <a:srgbClr val="000000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6541" y="334036"/>
            <a:ext cx="727585" cy="497851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76225" y="6640512"/>
            <a:ext cx="41148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9182100" y="6640512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0329" y="6440557"/>
            <a:ext cx="4986960" cy="44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13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 cap="all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5pPr>
      <a:lvl6pPr marL="257175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6pPr>
      <a:lvl7pPr marL="514350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7pPr>
      <a:lvl8pPr marL="771525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8pPr>
      <a:lvl9pPr marL="1028700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ct val="0"/>
        </a:spcAft>
        <a:buFont typeface="Arial" pitchFamily="34" charset="0"/>
        <a:defRPr sz="21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227013" indent="-227013" algn="l" rtl="0" eaLnBrk="1" fontAlgn="base" hangingPunct="1">
        <a:spcBef>
          <a:spcPts val="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Arial" charset="0"/>
          <a:cs typeface="Arial" pitchFamily="34" charset="0"/>
        </a:defRPr>
      </a:lvl2pPr>
      <a:lvl3pPr marL="461963" indent="-234950" algn="l" rtl="0" eaLnBrk="1" fontAlgn="base" hangingPunct="1">
        <a:spcBef>
          <a:spcPts val="0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Arial" charset="0"/>
          <a:cs typeface="Arial" pitchFamily="34" charset="0"/>
        </a:defRPr>
      </a:lvl3pPr>
      <a:lvl4pPr marL="687388" indent="-225425" algn="l" rtl="0" eaLnBrk="1" fontAlgn="base" hangingPunct="1">
        <a:spcBef>
          <a:spcPts val="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Arial" charset="0"/>
          <a:cs typeface="Arial" pitchFamily="34" charset="0"/>
        </a:defRPr>
      </a:lvl4pPr>
      <a:lvl5pPr marL="914400" indent="-227013" algn="l" rtl="0" eaLnBrk="1" fontAlgn="base" hangingPunct="1">
        <a:spcBef>
          <a:spcPts val="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Arial" charset="0"/>
          <a:cs typeface="Arial" pitchFamily="34" charset="0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512">
          <p15:clr>
            <a:srgbClr val="5ACBF0"/>
          </p15:clr>
        </p15:guide>
        <p15:guide id="2" pos="12971">
          <p15:clr>
            <a:srgbClr val="5ACBF0"/>
          </p15:clr>
        </p15:guide>
        <p15:guide id="3" pos="168">
          <p15:clr>
            <a:srgbClr val="5ACBF0"/>
          </p15:clr>
        </p15:guide>
        <p15:guide id="4" orient="horz" pos="637">
          <p15:clr>
            <a:srgbClr val="F26B43"/>
          </p15:clr>
        </p15:guide>
        <p15:guide id="5" orient="horz" pos="583">
          <p15:clr>
            <a:srgbClr val="F26B43"/>
          </p15:clr>
        </p15:guide>
        <p15:guide id="6" orient="horz" pos="41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Thomas.e.Woodie@usace.army.mil" TargetMode="External"/><Relationship Id="rId3" Type="http://schemas.openxmlformats.org/officeDocument/2006/relationships/hyperlink" Target="mailto:Paige.H.Blechinger@usace.army.mil" TargetMode="External"/><Relationship Id="rId7" Type="http://schemas.openxmlformats.org/officeDocument/2006/relationships/hyperlink" Target="mailto:anthony.e.cady@usace.army.mil" TargetMode="External"/><Relationship Id="rId2" Type="http://schemas.openxmlformats.org/officeDocument/2006/relationships/hyperlink" Target="mailto:Jennifer.S.Cavanagh@usace.army.mi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Kimberley.L.Garvey@usace.army.mil" TargetMode="External"/><Relationship Id="rId5" Type="http://schemas.openxmlformats.org/officeDocument/2006/relationships/hyperlink" Target="mailto:Michael.C.Chirpich@usace.army.mil" TargetMode="External"/><Relationship Id="rId4" Type="http://schemas.openxmlformats.org/officeDocument/2006/relationships/hyperlink" Target="mailto:Glenn.Marks@usace.army.mi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s.usace.army.mil/Business-With-Us/Small-Business/" TargetMode="External"/><Relationship Id="rId2" Type="http://schemas.openxmlformats.org/officeDocument/2006/relationships/hyperlink" Target="mailto:Jennifer.S.Cavanagh@usace.army.mi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hyperlink" Target="http://www.sam.go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1464639"/>
            <a:ext cx="6152220" cy="1671543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+mj-lt"/>
              </a:rPr>
              <a:t>USACE Savannah District Briefing </a:t>
            </a:r>
            <a:br>
              <a:rPr lang="en-US" sz="2800" dirty="0">
                <a:latin typeface="+mj-lt"/>
              </a:rPr>
            </a:br>
            <a:br>
              <a:rPr lang="en-US" sz="2800" dirty="0">
                <a:latin typeface="+mj-lt"/>
              </a:rPr>
            </a:br>
            <a:r>
              <a:rPr lang="en-US" sz="2800" dirty="0">
                <a:latin typeface="+mj-lt"/>
              </a:rPr>
              <a:t>29 June 2022</a:t>
            </a:r>
            <a:br>
              <a:rPr lang="en-US" sz="2800" dirty="0">
                <a:latin typeface="Arial Black" panose="020B0A04020102020204" pitchFamily="34" charset="0"/>
              </a:rPr>
            </a:br>
            <a:endParaRPr lang="en-US" dirty="0"/>
          </a:p>
        </p:txBody>
      </p:sp>
      <p:pic>
        <p:nvPicPr>
          <p:cNvPr id="7" name="Picture Placeholder 6" descr="A small boat in a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4F454F64-0C3B-47FA-B209-B05D2EC3BDD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6" b="9336"/>
          <a:stretch>
            <a:fillRect/>
          </a:stretch>
        </p:blipFill>
        <p:spPr/>
      </p:pic>
      <p:pic>
        <p:nvPicPr>
          <p:cNvPr id="9" name="Picture Placeholder 8" descr="A tractor in front of a building&#10;&#10;Description automatically generated">
            <a:extLst>
              <a:ext uri="{FF2B5EF4-FFF2-40B4-BE49-F238E27FC236}">
                <a16:creationId xmlns:a16="http://schemas.microsoft.com/office/drawing/2014/main" id="{2E0D0151-CCA3-492D-B4F2-321300DFD88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7" b="9357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79400" y="3528391"/>
            <a:ext cx="5816600" cy="3307950"/>
          </a:xfrm>
        </p:spPr>
        <p:txBody>
          <a:bodyPr>
            <a:noAutofit/>
          </a:bodyPr>
          <a:lstStyle/>
          <a:p>
            <a:r>
              <a:rPr lang="en-US" sz="1800" dirty="0"/>
              <a:t>Colonel Joseph R. Geary </a:t>
            </a:r>
          </a:p>
          <a:p>
            <a:r>
              <a:rPr lang="en-US" sz="1800" dirty="0"/>
              <a:t>District Commander</a:t>
            </a:r>
          </a:p>
          <a:p>
            <a:r>
              <a:rPr lang="en-US" sz="1800" dirty="0"/>
              <a:t>USACE, Savannah District </a:t>
            </a:r>
          </a:p>
          <a:p>
            <a:r>
              <a:rPr lang="en-US" sz="1800" dirty="0"/>
              <a:t>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71095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5614"/>
            <a:ext cx="12191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289420" y="1217052"/>
            <a:ext cx="10455639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Jennifer Cavanagh, Chief, Small Business Office</a:t>
            </a:r>
          </a:p>
          <a:p>
            <a:pPr>
              <a:lnSpc>
                <a:spcPct val="80000"/>
              </a:lnSpc>
            </a:pPr>
            <a:r>
              <a:rPr lang="en-US" dirty="0">
                <a:hlinkClick r:id="rId2"/>
              </a:rPr>
              <a:t>Jennifer.S.Cavanagh@usace.army.mil</a:t>
            </a:r>
            <a:r>
              <a:rPr lang="en-US" dirty="0"/>
              <a:t> (912) 652-5539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Paige Blechinger, Chief, Contracting Division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0B0F0"/>
                </a:solidFill>
                <a:hlinkClick r:id="rId3"/>
              </a:rPr>
              <a:t>Paige.H.Blechinger</a:t>
            </a:r>
            <a:r>
              <a:rPr lang="en-US" dirty="0">
                <a:hlinkClick r:id="rId3"/>
              </a:rPr>
              <a:t>@usace.army.mil</a:t>
            </a:r>
            <a:r>
              <a:rPr lang="en-US" dirty="0"/>
              <a:t> (912) 652-6177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Glenn Marks, Chief, Reimbursable Programs &amp; Project Management 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FF0000"/>
                </a:solidFill>
                <a:hlinkClick r:id="rId4"/>
              </a:rPr>
              <a:t>Andrew.G.Marks@usace.army.mil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(912) 652-5597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Michael Chirpich, Chief, Civil Works Programs &amp; Project Management</a:t>
            </a:r>
          </a:p>
          <a:p>
            <a:pPr>
              <a:lnSpc>
                <a:spcPct val="80000"/>
              </a:lnSpc>
            </a:pPr>
            <a:r>
              <a:rPr lang="en-US" u="sng" dirty="0">
                <a:hlinkClick r:id="rId5"/>
              </a:rPr>
              <a:t>Michael.C.Chirpich@usace.army.mil</a:t>
            </a:r>
            <a:r>
              <a:rPr lang="en-US" dirty="0"/>
              <a:t> (912) 652-6162</a:t>
            </a:r>
          </a:p>
          <a:p>
            <a:pPr>
              <a:lnSpc>
                <a:spcPct val="80000"/>
              </a:lnSpc>
            </a:pPr>
            <a:endParaRPr lang="en-US" u="sng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Kim Garvey, Chief, Planning Branch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u="sng" dirty="0">
                <a:hlinkClick r:id="rId6"/>
              </a:rPr>
              <a:t>Kimberly.L.Garvey@usace.army.mil</a:t>
            </a:r>
            <a:r>
              <a:rPr lang="en-US" dirty="0"/>
              <a:t> (912) 652-5968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Anthony Cady, Chief, Military Programs &amp; Project Management</a:t>
            </a:r>
          </a:p>
          <a:p>
            <a:pPr>
              <a:lnSpc>
                <a:spcPct val="80000"/>
              </a:lnSpc>
            </a:pPr>
            <a:r>
              <a:rPr lang="en-US" dirty="0">
                <a:hlinkClick r:id="rId7"/>
              </a:rPr>
              <a:t>Anthony.E.Cady@usace.army.mil</a:t>
            </a:r>
            <a:r>
              <a:rPr lang="en-US" dirty="0"/>
              <a:t> (912) 652-5642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Thomas E. Woodie, Assistant Chief, Planning, Programs and Project </a:t>
            </a:r>
            <a:r>
              <a:rPr lang="en-US" dirty="0" err="1"/>
              <a:t>Mgmt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>
                <a:hlinkClick r:id="rId8"/>
              </a:rPr>
              <a:t>Thomas.e.Woodie@usace.army.mil</a:t>
            </a:r>
            <a:r>
              <a:rPr lang="en-US" dirty="0"/>
              <a:t> (912) 652-5792</a:t>
            </a:r>
          </a:p>
          <a:p>
            <a:pPr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174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267344" cy="1143000"/>
          </a:xfrm>
        </p:spPr>
        <p:txBody>
          <a:bodyPr/>
          <a:lstStyle/>
          <a:p>
            <a:pPr algn="ctr"/>
            <a:r>
              <a:rPr lang="en-US" sz="3600" b="1" dirty="0"/>
              <a:t>Savannah District Mission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2057400" y="4859712"/>
            <a:ext cx="8077200" cy="1676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Provides facilities for Soldiers, Airmen and families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Enables free-flow of commerce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Conserves and protects the region’s water and natural resources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Enhances family recreation</a:t>
            </a: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33700" y="4213382"/>
            <a:ext cx="6324600" cy="646331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kern="0" dirty="0">
                <a:solidFill>
                  <a:srgbClr val="000000"/>
                </a:solidFill>
              </a:rPr>
              <a:t>Building Strong for America!</a:t>
            </a: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12" name="Picture 4" descr="D:\Figaro 231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6285533" y="1430712"/>
            <a:ext cx="4014491" cy="26670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4" name="Picture 13" descr="edit_120912-A-VR126-07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891977" y="1430712"/>
            <a:ext cx="4038600" cy="2667000"/>
          </a:xfrm>
          <a:prstGeom prst="roundRect">
            <a:avLst>
              <a:gd name="adj" fmla="val 16667"/>
            </a:avLst>
          </a:prstGeom>
          <a:ln w="38100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93214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09ADE-6B97-4F9F-90C3-19424B1C3E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66700"/>
            <a:ext cx="12192000" cy="806450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        </a:t>
            </a:r>
            <a:r>
              <a:rPr lang="en-US" sz="3200" b="1" dirty="0">
                <a:solidFill>
                  <a:schemeClr val="tx1"/>
                </a:solidFill>
              </a:rPr>
              <a:t>Savannah District Leadership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59D7A0-D8F8-44C6-BCB8-B673CE8A0CCD}"/>
              </a:ext>
            </a:extLst>
          </p:cNvPr>
          <p:cNvSpPr txBox="1"/>
          <p:nvPr/>
        </p:nvSpPr>
        <p:spPr>
          <a:xfrm>
            <a:off x="730675" y="5181861"/>
            <a:ext cx="2021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COL Joseph R. Geary</a:t>
            </a:r>
          </a:p>
          <a:p>
            <a:pPr algn="ctr"/>
            <a:r>
              <a:rPr lang="en-US" sz="1400" b="1" dirty="0"/>
              <a:t>District Commander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91101E-4970-424F-B884-1B45E30E5C7B}"/>
              </a:ext>
            </a:extLst>
          </p:cNvPr>
          <p:cNvSpPr txBox="1"/>
          <p:nvPr/>
        </p:nvSpPr>
        <p:spPr>
          <a:xfrm>
            <a:off x="3413511" y="5181861"/>
            <a:ext cx="2603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Maj Alex Duffy</a:t>
            </a:r>
          </a:p>
          <a:p>
            <a:pPr algn="ctr"/>
            <a:r>
              <a:rPr lang="en-US" sz="1400" b="1" dirty="0"/>
              <a:t>District Deputy Commander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9686DC-7273-442B-BA30-31561521211A}"/>
              </a:ext>
            </a:extLst>
          </p:cNvPr>
          <p:cNvSpPr txBox="1"/>
          <p:nvPr/>
        </p:nvSpPr>
        <p:spPr>
          <a:xfrm>
            <a:off x="6389003" y="5191684"/>
            <a:ext cx="23837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MAJ Robert Etheridge </a:t>
            </a:r>
          </a:p>
          <a:p>
            <a:pPr algn="ctr"/>
            <a:r>
              <a:rPr lang="en-US" sz="1400" b="1" dirty="0"/>
              <a:t>Deputy Commander</a:t>
            </a:r>
          </a:p>
          <a:p>
            <a:pPr algn="ctr"/>
            <a:r>
              <a:rPr lang="en-US" sz="1400" b="1" dirty="0"/>
              <a:t>for Cyber Transformation </a:t>
            </a:r>
          </a:p>
        </p:txBody>
      </p:sp>
      <p:pic>
        <p:nvPicPr>
          <p:cNvPr id="23" name="Picture 2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9C7EA2F5-C215-4CCA-A4F9-9B21C9283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857" y="1917351"/>
            <a:ext cx="2635766" cy="329470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C3CD84A-AEDA-4F47-951A-13F5F8250315}"/>
              </a:ext>
            </a:extLst>
          </p:cNvPr>
          <p:cNvSpPr txBox="1"/>
          <p:nvPr/>
        </p:nvSpPr>
        <p:spPr>
          <a:xfrm>
            <a:off x="8869745" y="5186104"/>
            <a:ext cx="32399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Erik </a:t>
            </a:r>
            <a:r>
              <a:rPr lang="en-US" sz="1400" b="1" dirty="0" err="1"/>
              <a:t>Blechinger</a:t>
            </a:r>
            <a:endParaRPr lang="en-US" sz="1400" b="1" dirty="0"/>
          </a:p>
          <a:p>
            <a:pPr algn="ctr"/>
            <a:r>
              <a:rPr lang="en-US" sz="1400" b="1" dirty="0"/>
              <a:t>Deputy District Engineer</a:t>
            </a:r>
          </a:p>
          <a:p>
            <a:pPr algn="ctr"/>
            <a:r>
              <a:rPr lang="en-US" sz="1400" b="1" dirty="0"/>
              <a:t>Programs and Project Management </a:t>
            </a:r>
          </a:p>
        </p:txBody>
      </p:sp>
      <p:pic>
        <p:nvPicPr>
          <p:cNvPr id="4" name="Picture 3" descr="A person wearing a uniform&#10;&#10;Description automatically generated">
            <a:extLst>
              <a:ext uri="{FF2B5EF4-FFF2-40B4-BE49-F238E27FC236}">
                <a16:creationId xmlns:a16="http://schemas.microsoft.com/office/drawing/2014/main" id="{1F27F8B5-A68B-4243-9EB1-51E698D265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99" y="1919492"/>
            <a:ext cx="2600776" cy="32477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39C29A-D629-4873-B4BB-7FC3C2BFFF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2720" y="1917352"/>
            <a:ext cx="2656249" cy="3294708"/>
          </a:xfrm>
          <a:prstGeom prst="rect">
            <a:avLst/>
          </a:prstGeom>
        </p:spPr>
      </p:pic>
      <p:pic>
        <p:nvPicPr>
          <p:cNvPr id="7" name="Picture 6" descr="A person wearing a uniform&#10;&#10;Description automatically generated">
            <a:extLst>
              <a:ext uri="{FF2B5EF4-FFF2-40B4-BE49-F238E27FC236}">
                <a16:creationId xmlns:a16="http://schemas.microsoft.com/office/drawing/2014/main" id="{E834D6A4-BBA3-4BCB-9BC7-3A7DD4EB43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971" y="1917349"/>
            <a:ext cx="2704861" cy="329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03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Freeform 2"/>
          <p:cNvSpPr>
            <a:spLocks/>
          </p:cNvSpPr>
          <p:nvPr/>
        </p:nvSpPr>
        <p:spPr bwMode="auto">
          <a:xfrm>
            <a:off x="8711743" y="4035279"/>
            <a:ext cx="627212" cy="629456"/>
          </a:xfrm>
          <a:custGeom>
            <a:avLst/>
            <a:gdLst/>
            <a:ahLst/>
            <a:cxnLst>
              <a:cxn ang="0">
                <a:pos x="1820" y="2326"/>
              </a:cxn>
              <a:cxn ang="0">
                <a:pos x="1820" y="2196"/>
              </a:cxn>
              <a:cxn ang="0">
                <a:pos x="1899" y="2014"/>
              </a:cxn>
              <a:cxn ang="0">
                <a:pos x="1899" y="1950"/>
              </a:cxn>
              <a:cxn ang="0">
                <a:pos x="1977" y="1702"/>
              </a:cxn>
              <a:cxn ang="0">
                <a:pos x="2043" y="1611"/>
              </a:cxn>
              <a:cxn ang="0">
                <a:pos x="1952" y="1559"/>
              </a:cxn>
              <a:cxn ang="0">
                <a:pos x="1952" y="1456"/>
              </a:cxn>
              <a:cxn ang="0">
                <a:pos x="1899" y="1338"/>
              </a:cxn>
              <a:cxn ang="0">
                <a:pos x="1820" y="1286"/>
              </a:cxn>
              <a:cxn ang="0">
                <a:pos x="1769" y="1079"/>
              </a:cxn>
              <a:cxn ang="0">
                <a:pos x="1651" y="1001"/>
              </a:cxn>
              <a:cxn ang="0">
                <a:pos x="1574" y="883"/>
              </a:cxn>
              <a:cxn ang="0">
                <a:pos x="1587" y="831"/>
              </a:cxn>
              <a:cxn ang="0">
                <a:pos x="1301" y="571"/>
              </a:cxn>
              <a:cxn ang="0">
                <a:pos x="1157" y="286"/>
              </a:cxn>
              <a:cxn ang="0">
                <a:pos x="1093" y="286"/>
              </a:cxn>
              <a:cxn ang="0">
                <a:pos x="950" y="168"/>
              </a:cxn>
              <a:cxn ang="0">
                <a:pos x="1053" y="0"/>
              </a:cxn>
              <a:cxn ang="0">
                <a:pos x="547" y="0"/>
              </a:cxn>
              <a:cxn ang="0">
                <a:pos x="0" y="0"/>
              </a:cxn>
              <a:cxn ang="0">
                <a:pos x="208" y="1079"/>
              </a:cxn>
              <a:cxn ang="0">
                <a:pos x="246" y="1286"/>
              </a:cxn>
              <a:cxn ang="0">
                <a:pos x="312" y="1404"/>
              </a:cxn>
              <a:cxn ang="0">
                <a:pos x="285" y="1443"/>
              </a:cxn>
              <a:cxn ang="0">
                <a:pos x="338" y="1495"/>
              </a:cxn>
              <a:cxn ang="0">
                <a:pos x="285" y="1559"/>
              </a:cxn>
              <a:cxn ang="0">
                <a:pos x="260" y="1689"/>
              </a:cxn>
              <a:cxn ang="0">
                <a:pos x="285" y="1768"/>
              </a:cxn>
              <a:cxn ang="0">
                <a:pos x="274" y="2080"/>
              </a:cxn>
              <a:cxn ang="0">
                <a:pos x="312" y="2183"/>
              </a:cxn>
              <a:cxn ang="0">
                <a:pos x="376" y="2340"/>
              </a:cxn>
              <a:cxn ang="0">
                <a:pos x="1508" y="2417"/>
              </a:cxn>
              <a:cxn ang="0">
                <a:pos x="1535" y="2522"/>
              </a:cxn>
              <a:cxn ang="0">
                <a:pos x="1599" y="2522"/>
              </a:cxn>
              <a:cxn ang="0">
                <a:pos x="1587" y="2313"/>
              </a:cxn>
              <a:cxn ang="0">
                <a:pos x="1626" y="2274"/>
              </a:cxn>
              <a:cxn ang="0">
                <a:pos x="1820" y="2326"/>
              </a:cxn>
            </a:cxnLst>
            <a:rect l="0" t="0" r="r" b="b"/>
            <a:pathLst>
              <a:path w="2043" h="2522">
                <a:moveTo>
                  <a:pt x="1820" y="2326"/>
                </a:moveTo>
                <a:lnTo>
                  <a:pt x="1820" y="2196"/>
                </a:lnTo>
                <a:lnTo>
                  <a:pt x="1899" y="2014"/>
                </a:lnTo>
                <a:lnTo>
                  <a:pt x="1899" y="1950"/>
                </a:lnTo>
                <a:lnTo>
                  <a:pt x="1977" y="1702"/>
                </a:lnTo>
                <a:lnTo>
                  <a:pt x="2043" y="1611"/>
                </a:lnTo>
                <a:lnTo>
                  <a:pt x="1952" y="1559"/>
                </a:lnTo>
                <a:lnTo>
                  <a:pt x="1952" y="1456"/>
                </a:lnTo>
                <a:lnTo>
                  <a:pt x="1899" y="1338"/>
                </a:lnTo>
                <a:lnTo>
                  <a:pt x="1820" y="1286"/>
                </a:lnTo>
                <a:lnTo>
                  <a:pt x="1769" y="1079"/>
                </a:lnTo>
                <a:lnTo>
                  <a:pt x="1651" y="1001"/>
                </a:lnTo>
                <a:lnTo>
                  <a:pt x="1574" y="883"/>
                </a:lnTo>
                <a:lnTo>
                  <a:pt x="1587" y="831"/>
                </a:lnTo>
                <a:lnTo>
                  <a:pt x="1301" y="571"/>
                </a:lnTo>
                <a:lnTo>
                  <a:pt x="1157" y="286"/>
                </a:lnTo>
                <a:lnTo>
                  <a:pt x="1093" y="286"/>
                </a:lnTo>
                <a:lnTo>
                  <a:pt x="950" y="168"/>
                </a:lnTo>
                <a:lnTo>
                  <a:pt x="1053" y="0"/>
                </a:lnTo>
                <a:lnTo>
                  <a:pt x="547" y="0"/>
                </a:lnTo>
                <a:lnTo>
                  <a:pt x="0" y="0"/>
                </a:lnTo>
                <a:lnTo>
                  <a:pt x="208" y="1079"/>
                </a:lnTo>
                <a:lnTo>
                  <a:pt x="246" y="1286"/>
                </a:lnTo>
                <a:lnTo>
                  <a:pt x="312" y="1404"/>
                </a:lnTo>
                <a:lnTo>
                  <a:pt x="285" y="1443"/>
                </a:lnTo>
                <a:lnTo>
                  <a:pt x="338" y="1495"/>
                </a:lnTo>
                <a:lnTo>
                  <a:pt x="285" y="1559"/>
                </a:lnTo>
                <a:lnTo>
                  <a:pt x="260" y="1689"/>
                </a:lnTo>
                <a:lnTo>
                  <a:pt x="285" y="1768"/>
                </a:lnTo>
                <a:lnTo>
                  <a:pt x="274" y="2080"/>
                </a:lnTo>
                <a:lnTo>
                  <a:pt x="312" y="2183"/>
                </a:lnTo>
                <a:lnTo>
                  <a:pt x="376" y="2340"/>
                </a:lnTo>
                <a:lnTo>
                  <a:pt x="1508" y="2417"/>
                </a:lnTo>
                <a:lnTo>
                  <a:pt x="1535" y="2522"/>
                </a:lnTo>
                <a:lnTo>
                  <a:pt x="1599" y="2522"/>
                </a:lnTo>
                <a:lnTo>
                  <a:pt x="1587" y="2313"/>
                </a:lnTo>
                <a:lnTo>
                  <a:pt x="1626" y="2274"/>
                </a:lnTo>
                <a:lnTo>
                  <a:pt x="1820" y="232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4763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44" name="Group 243"/>
          <p:cNvGrpSpPr/>
          <p:nvPr/>
        </p:nvGrpSpPr>
        <p:grpSpPr>
          <a:xfrm>
            <a:off x="8582168" y="1318047"/>
            <a:ext cx="1288854" cy="998793"/>
            <a:chOff x="5111946" y="4940629"/>
            <a:chExt cx="1288854" cy="998793"/>
          </a:xfrm>
        </p:grpSpPr>
        <p:sp>
          <p:nvSpPr>
            <p:cNvPr id="245" name="Freeform 2"/>
            <p:cNvSpPr>
              <a:spLocks/>
            </p:cNvSpPr>
            <p:nvPr/>
          </p:nvSpPr>
          <p:spPr bwMode="auto">
            <a:xfrm>
              <a:off x="5111946" y="5202885"/>
              <a:ext cx="624843" cy="736537"/>
            </a:xfrm>
            <a:custGeom>
              <a:avLst/>
              <a:gdLst/>
              <a:ahLst/>
              <a:cxnLst>
                <a:cxn ang="0">
                  <a:pos x="1820" y="2326"/>
                </a:cxn>
                <a:cxn ang="0">
                  <a:pos x="1820" y="2196"/>
                </a:cxn>
                <a:cxn ang="0">
                  <a:pos x="1899" y="2014"/>
                </a:cxn>
                <a:cxn ang="0">
                  <a:pos x="1899" y="1950"/>
                </a:cxn>
                <a:cxn ang="0">
                  <a:pos x="1977" y="1702"/>
                </a:cxn>
                <a:cxn ang="0">
                  <a:pos x="2043" y="1611"/>
                </a:cxn>
                <a:cxn ang="0">
                  <a:pos x="1952" y="1559"/>
                </a:cxn>
                <a:cxn ang="0">
                  <a:pos x="1952" y="1456"/>
                </a:cxn>
                <a:cxn ang="0">
                  <a:pos x="1899" y="1338"/>
                </a:cxn>
                <a:cxn ang="0">
                  <a:pos x="1820" y="1286"/>
                </a:cxn>
                <a:cxn ang="0">
                  <a:pos x="1769" y="1079"/>
                </a:cxn>
                <a:cxn ang="0">
                  <a:pos x="1651" y="1001"/>
                </a:cxn>
                <a:cxn ang="0">
                  <a:pos x="1574" y="883"/>
                </a:cxn>
                <a:cxn ang="0">
                  <a:pos x="1587" y="831"/>
                </a:cxn>
                <a:cxn ang="0">
                  <a:pos x="1301" y="571"/>
                </a:cxn>
                <a:cxn ang="0">
                  <a:pos x="1157" y="286"/>
                </a:cxn>
                <a:cxn ang="0">
                  <a:pos x="1093" y="286"/>
                </a:cxn>
                <a:cxn ang="0">
                  <a:pos x="950" y="168"/>
                </a:cxn>
                <a:cxn ang="0">
                  <a:pos x="1053" y="0"/>
                </a:cxn>
                <a:cxn ang="0">
                  <a:pos x="547" y="0"/>
                </a:cxn>
                <a:cxn ang="0">
                  <a:pos x="0" y="0"/>
                </a:cxn>
                <a:cxn ang="0">
                  <a:pos x="208" y="1079"/>
                </a:cxn>
                <a:cxn ang="0">
                  <a:pos x="246" y="1286"/>
                </a:cxn>
                <a:cxn ang="0">
                  <a:pos x="312" y="1404"/>
                </a:cxn>
                <a:cxn ang="0">
                  <a:pos x="285" y="1443"/>
                </a:cxn>
                <a:cxn ang="0">
                  <a:pos x="338" y="1495"/>
                </a:cxn>
                <a:cxn ang="0">
                  <a:pos x="285" y="1559"/>
                </a:cxn>
                <a:cxn ang="0">
                  <a:pos x="260" y="1689"/>
                </a:cxn>
                <a:cxn ang="0">
                  <a:pos x="285" y="1768"/>
                </a:cxn>
                <a:cxn ang="0">
                  <a:pos x="274" y="2080"/>
                </a:cxn>
                <a:cxn ang="0">
                  <a:pos x="312" y="2183"/>
                </a:cxn>
                <a:cxn ang="0">
                  <a:pos x="376" y="2340"/>
                </a:cxn>
                <a:cxn ang="0">
                  <a:pos x="1508" y="2417"/>
                </a:cxn>
                <a:cxn ang="0">
                  <a:pos x="1535" y="2522"/>
                </a:cxn>
                <a:cxn ang="0">
                  <a:pos x="1599" y="2522"/>
                </a:cxn>
                <a:cxn ang="0">
                  <a:pos x="1587" y="2313"/>
                </a:cxn>
                <a:cxn ang="0">
                  <a:pos x="1626" y="2274"/>
                </a:cxn>
                <a:cxn ang="0">
                  <a:pos x="1820" y="2326"/>
                </a:cxn>
              </a:cxnLst>
              <a:rect l="0" t="0" r="r" b="b"/>
              <a:pathLst>
                <a:path w="2043" h="2522">
                  <a:moveTo>
                    <a:pt x="1820" y="2326"/>
                  </a:moveTo>
                  <a:lnTo>
                    <a:pt x="1820" y="2196"/>
                  </a:lnTo>
                  <a:lnTo>
                    <a:pt x="1899" y="2014"/>
                  </a:lnTo>
                  <a:lnTo>
                    <a:pt x="1899" y="1950"/>
                  </a:lnTo>
                  <a:lnTo>
                    <a:pt x="1977" y="1702"/>
                  </a:lnTo>
                  <a:lnTo>
                    <a:pt x="2043" y="1611"/>
                  </a:lnTo>
                  <a:lnTo>
                    <a:pt x="1952" y="1559"/>
                  </a:lnTo>
                  <a:lnTo>
                    <a:pt x="1952" y="1456"/>
                  </a:lnTo>
                  <a:lnTo>
                    <a:pt x="1899" y="1338"/>
                  </a:lnTo>
                  <a:lnTo>
                    <a:pt x="1820" y="1286"/>
                  </a:lnTo>
                  <a:lnTo>
                    <a:pt x="1769" y="1079"/>
                  </a:lnTo>
                  <a:lnTo>
                    <a:pt x="1651" y="1001"/>
                  </a:lnTo>
                  <a:lnTo>
                    <a:pt x="1574" y="883"/>
                  </a:lnTo>
                  <a:lnTo>
                    <a:pt x="1587" y="831"/>
                  </a:lnTo>
                  <a:lnTo>
                    <a:pt x="1301" y="571"/>
                  </a:lnTo>
                  <a:lnTo>
                    <a:pt x="1157" y="286"/>
                  </a:lnTo>
                  <a:lnTo>
                    <a:pt x="1093" y="286"/>
                  </a:lnTo>
                  <a:lnTo>
                    <a:pt x="950" y="168"/>
                  </a:lnTo>
                  <a:lnTo>
                    <a:pt x="1053" y="0"/>
                  </a:lnTo>
                  <a:lnTo>
                    <a:pt x="547" y="0"/>
                  </a:lnTo>
                  <a:lnTo>
                    <a:pt x="0" y="0"/>
                  </a:lnTo>
                  <a:lnTo>
                    <a:pt x="208" y="1079"/>
                  </a:lnTo>
                  <a:lnTo>
                    <a:pt x="246" y="1286"/>
                  </a:lnTo>
                  <a:lnTo>
                    <a:pt x="312" y="1404"/>
                  </a:lnTo>
                  <a:lnTo>
                    <a:pt x="285" y="1443"/>
                  </a:lnTo>
                  <a:lnTo>
                    <a:pt x="338" y="1495"/>
                  </a:lnTo>
                  <a:lnTo>
                    <a:pt x="285" y="1559"/>
                  </a:lnTo>
                  <a:lnTo>
                    <a:pt x="260" y="1689"/>
                  </a:lnTo>
                  <a:lnTo>
                    <a:pt x="285" y="1768"/>
                  </a:lnTo>
                  <a:lnTo>
                    <a:pt x="274" y="2080"/>
                  </a:lnTo>
                  <a:lnTo>
                    <a:pt x="312" y="2183"/>
                  </a:lnTo>
                  <a:lnTo>
                    <a:pt x="376" y="2340"/>
                  </a:lnTo>
                  <a:lnTo>
                    <a:pt x="1508" y="2417"/>
                  </a:lnTo>
                  <a:lnTo>
                    <a:pt x="1535" y="2522"/>
                  </a:lnTo>
                  <a:lnTo>
                    <a:pt x="1599" y="2522"/>
                  </a:lnTo>
                  <a:lnTo>
                    <a:pt x="1587" y="2313"/>
                  </a:lnTo>
                  <a:lnTo>
                    <a:pt x="1626" y="2274"/>
                  </a:lnTo>
                  <a:lnTo>
                    <a:pt x="1820" y="23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Freeform 6"/>
            <p:cNvSpPr>
              <a:spLocks/>
            </p:cNvSpPr>
            <p:nvPr/>
          </p:nvSpPr>
          <p:spPr bwMode="auto">
            <a:xfrm>
              <a:off x="5402642" y="5169007"/>
              <a:ext cx="620559" cy="504654"/>
            </a:xfrm>
            <a:custGeom>
              <a:avLst/>
              <a:gdLst/>
              <a:ahLst/>
              <a:cxnLst>
                <a:cxn ang="0">
                  <a:pos x="1093" y="1728"/>
                </a:cxn>
                <a:cxn ang="0">
                  <a:pos x="1093" y="1664"/>
                </a:cxn>
                <a:cxn ang="0">
                  <a:pos x="1223" y="1598"/>
                </a:cxn>
                <a:cxn ang="0">
                  <a:pos x="1170" y="1442"/>
                </a:cxn>
                <a:cxn ang="0">
                  <a:pos x="1455" y="1442"/>
                </a:cxn>
                <a:cxn ang="0">
                  <a:pos x="1794" y="1130"/>
                </a:cxn>
                <a:cxn ang="0">
                  <a:pos x="1794" y="1027"/>
                </a:cxn>
                <a:cxn ang="0">
                  <a:pos x="2029" y="740"/>
                </a:cxn>
                <a:cxn ang="0">
                  <a:pos x="1534" y="221"/>
                </a:cxn>
                <a:cxn ang="0">
                  <a:pos x="1066" y="221"/>
                </a:cxn>
                <a:cxn ang="0">
                  <a:pos x="1066" y="142"/>
                </a:cxn>
                <a:cxn ang="0">
                  <a:pos x="1002" y="64"/>
                </a:cxn>
                <a:cxn ang="0">
                  <a:pos x="949" y="91"/>
                </a:cxn>
                <a:cxn ang="0">
                  <a:pos x="949" y="39"/>
                </a:cxn>
                <a:cxn ang="0">
                  <a:pos x="389" y="0"/>
                </a:cxn>
                <a:cxn ang="0">
                  <a:pos x="103" y="117"/>
                </a:cxn>
                <a:cxn ang="0">
                  <a:pos x="0" y="285"/>
                </a:cxn>
                <a:cxn ang="0">
                  <a:pos x="143" y="403"/>
                </a:cxn>
                <a:cxn ang="0">
                  <a:pos x="207" y="403"/>
                </a:cxn>
                <a:cxn ang="0">
                  <a:pos x="351" y="688"/>
                </a:cxn>
                <a:cxn ang="0">
                  <a:pos x="637" y="948"/>
                </a:cxn>
                <a:cxn ang="0">
                  <a:pos x="624" y="1000"/>
                </a:cxn>
                <a:cxn ang="0">
                  <a:pos x="701" y="1118"/>
                </a:cxn>
                <a:cxn ang="0">
                  <a:pos x="819" y="1196"/>
                </a:cxn>
                <a:cxn ang="0">
                  <a:pos x="870" y="1403"/>
                </a:cxn>
                <a:cxn ang="0">
                  <a:pos x="949" y="1455"/>
                </a:cxn>
                <a:cxn ang="0">
                  <a:pos x="1002" y="1573"/>
                </a:cxn>
                <a:cxn ang="0">
                  <a:pos x="1002" y="1676"/>
                </a:cxn>
                <a:cxn ang="0">
                  <a:pos x="1093" y="1728"/>
                </a:cxn>
              </a:cxnLst>
              <a:rect l="0" t="0" r="r" b="b"/>
              <a:pathLst>
                <a:path w="2029" h="1728">
                  <a:moveTo>
                    <a:pt x="1093" y="1728"/>
                  </a:moveTo>
                  <a:lnTo>
                    <a:pt x="1093" y="1664"/>
                  </a:lnTo>
                  <a:lnTo>
                    <a:pt x="1223" y="1598"/>
                  </a:lnTo>
                  <a:lnTo>
                    <a:pt x="1170" y="1442"/>
                  </a:lnTo>
                  <a:lnTo>
                    <a:pt x="1455" y="1442"/>
                  </a:lnTo>
                  <a:lnTo>
                    <a:pt x="1794" y="1130"/>
                  </a:lnTo>
                  <a:lnTo>
                    <a:pt x="1794" y="1027"/>
                  </a:lnTo>
                  <a:lnTo>
                    <a:pt x="2029" y="740"/>
                  </a:lnTo>
                  <a:lnTo>
                    <a:pt x="1534" y="221"/>
                  </a:lnTo>
                  <a:lnTo>
                    <a:pt x="1066" y="221"/>
                  </a:lnTo>
                  <a:lnTo>
                    <a:pt x="1066" y="142"/>
                  </a:lnTo>
                  <a:lnTo>
                    <a:pt x="1002" y="64"/>
                  </a:lnTo>
                  <a:lnTo>
                    <a:pt x="949" y="91"/>
                  </a:lnTo>
                  <a:lnTo>
                    <a:pt x="949" y="39"/>
                  </a:lnTo>
                  <a:lnTo>
                    <a:pt x="389" y="0"/>
                  </a:lnTo>
                  <a:lnTo>
                    <a:pt x="103" y="117"/>
                  </a:lnTo>
                  <a:lnTo>
                    <a:pt x="0" y="285"/>
                  </a:lnTo>
                  <a:lnTo>
                    <a:pt x="143" y="403"/>
                  </a:lnTo>
                  <a:lnTo>
                    <a:pt x="207" y="403"/>
                  </a:lnTo>
                  <a:lnTo>
                    <a:pt x="351" y="688"/>
                  </a:lnTo>
                  <a:lnTo>
                    <a:pt x="637" y="948"/>
                  </a:lnTo>
                  <a:lnTo>
                    <a:pt x="624" y="1000"/>
                  </a:lnTo>
                  <a:lnTo>
                    <a:pt x="701" y="1118"/>
                  </a:lnTo>
                  <a:lnTo>
                    <a:pt x="819" y="1196"/>
                  </a:lnTo>
                  <a:lnTo>
                    <a:pt x="870" y="1403"/>
                  </a:lnTo>
                  <a:lnTo>
                    <a:pt x="949" y="1455"/>
                  </a:lnTo>
                  <a:lnTo>
                    <a:pt x="1002" y="1573"/>
                  </a:lnTo>
                  <a:lnTo>
                    <a:pt x="1002" y="1676"/>
                  </a:lnTo>
                  <a:lnTo>
                    <a:pt x="1093" y="172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Freeform 8"/>
            <p:cNvSpPr>
              <a:spLocks/>
            </p:cNvSpPr>
            <p:nvPr/>
          </p:nvSpPr>
          <p:spPr bwMode="auto">
            <a:xfrm>
              <a:off x="5279020" y="4940629"/>
              <a:ext cx="1121780" cy="444492"/>
            </a:xfrm>
            <a:custGeom>
              <a:avLst/>
              <a:gdLst/>
              <a:ahLst/>
              <a:cxnLst>
                <a:cxn ang="0">
                  <a:pos x="3563" y="792"/>
                </a:cxn>
                <a:cxn ang="0">
                  <a:pos x="3654" y="780"/>
                </a:cxn>
                <a:cxn ang="0">
                  <a:pos x="3666" y="571"/>
                </a:cxn>
                <a:cxn ang="0">
                  <a:pos x="3445" y="143"/>
                </a:cxn>
                <a:cxn ang="0">
                  <a:pos x="3459" y="0"/>
                </a:cxn>
                <a:cxn ang="0">
                  <a:pos x="1052" y="0"/>
                </a:cxn>
                <a:cxn ang="0">
                  <a:pos x="1040" y="182"/>
                </a:cxn>
                <a:cxn ang="0">
                  <a:pos x="961" y="195"/>
                </a:cxn>
                <a:cxn ang="0">
                  <a:pos x="897" y="312"/>
                </a:cxn>
                <a:cxn ang="0">
                  <a:pos x="806" y="298"/>
                </a:cxn>
                <a:cxn ang="0">
                  <a:pos x="701" y="389"/>
                </a:cxn>
                <a:cxn ang="0">
                  <a:pos x="676" y="339"/>
                </a:cxn>
                <a:cxn ang="0">
                  <a:pos x="571" y="389"/>
                </a:cxn>
                <a:cxn ang="0">
                  <a:pos x="533" y="480"/>
                </a:cxn>
                <a:cxn ang="0">
                  <a:pos x="323" y="598"/>
                </a:cxn>
                <a:cxn ang="0">
                  <a:pos x="155" y="623"/>
                </a:cxn>
                <a:cxn ang="0">
                  <a:pos x="91" y="753"/>
                </a:cxn>
                <a:cxn ang="0">
                  <a:pos x="0" y="780"/>
                </a:cxn>
                <a:cxn ang="0">
                  <a:pos x="0" y="897"/>
                </a:cxn>
                <a:cxn ang="0">
                  <a:pos x="506" y="897"/>
                </a:cxn>
                <a:cxn ang="0">
                  <a:pos x="792" y="780"/>
                </a:cxn>
                <a:cxn ang="0">
                  <a:pos x="1352" y="819"/>
                </a:cxn>
                <a:cxn ang="0">
                  <a:pos x="1352" y="871"/>
                </a:cxn>
                <a:cxn ang="0">
                  <a:pos x="1405" y="844"/>
                </a:cxn>
                <a:cxn ang="0">
                  <a:pos x="1469" y="922"/>
                </a:cxn>
                <a:cxn ang="0">
                  <a:pos x="1469" y="1001"/>
                </a:cxn>
                <a:cxn ang="0">
                  <a:pos x="1937" y="1001"/>
                </a:cxn>
                <a:cxn ang="0">
                  <a:pos x="2432" y="1520"/>
                </a:cxn>
                <a:cxn ang="0">
                  <a:pos x="2744" y="1416"/>
                </a:cxn>
                <a:cxn ang="0">
                  <a:pos x="2912" y="1183"/>
                </a:cxn>
                <a:cxn ang="0">
                  <a:pos x="3211" y="1104"/>
                </a:cxn>
                <a:cxn ang="0">
                  <a:pos x="3315" y="1013"/>
                </a:cxn>
                <a:cxn ang="0">
                  <a:pos x="3315" y="910"/>
                </a:cxn>
                <a:cxn ang="0">
                  <a:pos x="3211" y="910"/>
                </a:cxn>
                <a:cxn ang="0">
                  <a:pos x="3290" y="767"/>
                </a:cxn>
                <a:cxn ang="0">
                  <a:pos x="3133" y="676"/>
                </a:cxn>
                <a:cxn ang="0">
                  <a:pos x="3263" y="637"/>
                </a:cxn>
                <a:cxn ang="0">
                  <a:pos x="3354" y="728"/>
                </a:cxn>
                <a:cxn ang="0">
                  <a:pos x="3420" y="728"/>
                </a:cxn>
                <a:cxn ang="0">
                  <a:pos x="3563" y="571"/>
                </a:cxn>
                <a:cxn ang="0">
                  <a:pos x="3524" y="403"/>
                </a:cxn>
                <a:cxn ang="0">
                  <a:pos x="3445" y="532"/>
                </a:cxn>
                <a:cxn ang="0">
                  <a:pos x="3420" y="389"/>
                </a:cxn>
                <a:cxn ang="0">
                  <a:pos x="3172" y="416"/>
                </a:cxn>
                <a:cxn ang="0">
                  <a:pos x="3160" y="221"/>
                </a:cxn>
                <a:cxn ang="0">
                  <a:pos x="3224" y="350"/>
                </a:cxn>
                <a:cxn ang="0">
                  <a:pos x="3406" y="259"/>
                </a:cxn>
                <a:cxn ang="0">
                  <a:pos x="3497" y="273"/>
                </a:cxn>
                <a:cxn ang="0">
                  <a:pos x="3641" y="571"/>
                </a:cxn>
                <a:cxn ang="0">
                  <a:pos x="3627" y="753"/>
                </a:cxn>
                <a:cxn ang="0">
                  <a:pos x="3563" y="792"/>
                </a:cxn>
              </a:cxnLst>
              <a:rect l="0" t="0" r="r" b="b"/>
              <a:pathLst>
                <a:path w="3666" h="1520">
                  <a:moveTo>
                    <a:pt x="3563" y="792"/>
                  </a:moveTo>
                  <a:lnTo>
                    <a:pt x="3654" y="780"/>
                  </a:lnTo>
                  <a:lnTo>
                    <a:pt x="3666" y="571"/>
                  </a:lnTo>
                  <a:lnTo>
                    <a:pt x="3445" y="143"/>
                  </a:lnTo>
                  <a:lnTo>
                    <a:pt x="3459" y="0"/>
                  </a:lnTo>
                  <a:lnTo>
                    <a:pt x="1052" y="0"/>
                  </a:lnTo>
                  <a:lnTo>
                    <a:pt x="1040" y="182"/>
                  </a:lnTo>
                  <a:lnTo>
                    <a:pt x="961" y="195"/>
                  </a:lnTo>
                  <a:lnTo>
                    <a:pt x="897" y="312"/>
                  </a:lnTo>
                  <a:lnTo>
                    <a:pt x="806" y="298"/>
                  </a:lnTo>
                  <a:lnTo>
                    <a:pt x="701" y="389"/>
                  </a:lnTo>
                  <a:lnTo>
                    <a:pt x="676" y="339"/>
                  </a:lnTo>
                  <a:lnTo>
                    <a:pt x="571" y="389"/>
                  </a:lnTo>
                  <a:lnTo>
                    <a:pt x="533" y="480"/>
                  </a:lnTo>
                  <a:lnTo>
                    <a:pt x="323" y="598"/>
                  </a:lnTo>
                  <a:lnTo>
                    <a:pt x="155" y="623"/>
                  </a:lnTo>
                  <a:lnTo>
                    <a:pt x="91" y="753"/>
                  </a:lnTo>
                  <a:lnTo>
                    <a:pt x="0" y="780"/>
                  </a:lnTo>
                  <a:lnTo>
                    <a:pt x="0" y="897"/>
                  </a:lnTo>
                  <a:lnTo>
                    <a:pt x="506" y="897"/>
                  </a:lnTo>
                  <a:lnTo>
                    <a:pt x="792" y="780"/>
                  </a:lnTo>
                  <a:lnTo>
                    <a:pt x="1352" y="819"/>
                  </a:lnTo>
                  <a:lnTo>
                    <a:pt x="1352" y="871"/>
                  </a:lnTo>
                  <a:lnTo>
                    <a:pt x="1405" y="844"/>
                  </a:lnTo>
                  <a:lnTo>
                    <a:pt x="1469" y="922"/>
                  </a:lnTo>
                  <a:lnTo>
                    <a:pt x="1469" y="1001"/>
                  </a:lnTo>
                  <a:lnTo>
                    <a:pt x="1937" y="1001"/>
                  </a:lnTo>
                  <a:lnTo>
                    <a:pt x="2432" y="1520"/>
                  </a:lnTo>
                  <a:lnTo>
                    <a:pt x="2744" y="1416"/>
                  </a:lnTo>
                  <a:lnTo>
                    <a:pt x="2912" y="1183"/>
                  </a:lnTo>
                  <a:lnTo>
                    <a:pt x="3211" y="1104"/>
                  </a:lnTo>
                  <a:lnTo>
                    <a:pt x="3315" y="1013"/>
                  </a:lnTo>
                  <a:lnTo>
                    <a:pt x="3315" y="910"/>
                  </a:lnTo>
                  <a:lnTo>
                    <a:pt x="3211" y="910"/>
                  </a:lnTo>
                  <a:lnTo>
                    <a:pt x="3290" y="767"/>
                  </a:lnTo>
                  <a:lnTo>
                    <a:pt x="3133" y="676"/>
                  </a:lnTo>
                  <a:lnTo>
                    <a:pt x="3263" y="637"/>
                  </a:lnTo>
                  <a:lnTo>
                    <a:pt x="3354" y="728"/>
                  </a:lnTo>
                  <a:lnTo>
                    <a:pt x="3420" y="728"/>
                  </a:lnTo>
                  <a:lnTo>
                    <a:pt x="3563" y="571"/>
                  </a:lnTo>
                  <a:lnTo>
                    <a:pt x="3524" y="403"/>
                  </a:lnTo>
                  <a:lnTo>
                    <a:pt x="3445" y="532"/>
                  </a:lnTo>
                  <a:lnTo>
                    <a:pt x="3420" y="389"/>
                  </a:lnTo>
                  <a:lnTo>
                    <a:pt x="3172" y="416"/>
                  </a:lnTo>
                  <a:lnTo>
                    <a:pt x="3160" y="221"/>
                  </a:lnTo>
                  <a:lnTo>
                    <a:pt x="3224" y="350"/>
                  </a:lnTo>
                  <a:lnTo>
                    <a:pt x="3406" y="259"/>
                  </a:lnTo>
                  <a:lnTo>
                    <a:pt x="3497" y="273"/>
                  </a:lnTo>
                  <a:lnTo>
                    <a:pt x="3641" y="571"/>
                  </a:lnTo>
                  <a:lnTo>
                    <a:pt x="3627" y="753"/>
                  </a:lnTo>
                  <a:lnTo>
                    <a:pt x="3563" y="79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7013"/>
            <a:ext cx="12192000" cy="784225"/>
          </a:xfrm>
        </p:spPr>
        <p:txBody>
          <a:bodyPr/>
          <a:lstStyle/>
          <a:p>
            <a:pPr algn="ctr"/>
            <a:r>
              <a:rPr lang="en-US" sz="3600" dirty="0"/>
              <a:t>Savannah District Boundaries</a:t>
            </a:r>
          </a:p>
        </p:txBody>
      </p:sp>
      <p:grpSp>
        <p:nvGrpSpPr>
          <p:cNvPr id="13317" name="Group 7"/>
          <p:cNvGrpSpPr>
            <a:grpSpLocks/>
          </p:cNvGrpSpPr>
          <p:nvPr/>
        </p:nvGrpSpPr>
        <p:grpSpPr bwMode="auto">
          <a:xfrm>
            <a:off x="8915400" y="3962400"/>
            <a:ext cx="457200" cy="762000"/>
            <a:chOff x="4623" y="2247"/>
            <a:chExt cx="289" cy="447"/>
          </a:xfrm>
        </p:grpSpPr>
        <p:sp>
          <p:nvSpPr>
            <p:cNvPr id="13415" name="Line 8"/>
            <p:cNvSpPr>
              <a:spLocks noChangeShapeType="1"/>
            </p:cNvSpPr>
            <p:nvPr/>
          </p:nvSpPr>
          <p:spPr bwMode="auto">
            <a:xfrm flipH="1">
              <a:off x="4808" y="2679"/>
              <a:ext cx="3" cy="3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6" name="Line 9"/>
            <p:cNvSpPr>
              <a:spLocks noChangeShapeType="1"/>
            </p:cNvSpPr>
            <p:nvPr/>
          </p:nvSpPr>
          <p:spPr bwMode="auto">
            <a:xfrm>
              <a:off x="4795" y="2688"/>
              <a:ext cx="6" cy="0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7" name="Line 10"/>
            <p:cNvSpPr>
              <a:spLocks noChangeShapeType="1"/>
            </p:cNvSpPr>
            <p:nvPr/>
          </p:nvSpPr>
          <p:spPr bwMode="auto">
            <a:xfrm>
              <a:off x="4791" y="2688"/>
              <a:ext cx="4" cy="0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8" name="Line 11"/>
            <p:cNvSpPr>
              <a:spLocks noChangeShapeType="1"/>
            </p:cNvSpPr>
            <p:nvPr/>
          </p:nvSpPr>
          <p:spPr bwMode="auto">
            <a:xfrm flipH="1">
              <a:off x="4782" y="2692"/>
              <a:ext cx="3" cy="2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9" name="Line 12"/>
            <p:cNvSpPr>
              <a:spLocks noChangeShapeType="1"/>
            </p:cNvSpPr>
            <p:nvPr/>
          </p:nvSpPr>
          <p:spPr bwMode="auto">
            <a:xfrm>
              <a:off x="4778" y="2694"/>
              <a:ext cx="4" cy="0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0" name="Line 13"/>
            <p:cNvSpPr>
              <a:spLocks noChangeShapeType="1"/>
            </p:cNvSpPr>
            <p:nvPr/>
          </p:nvSpPr>
          <p:spPr bwMode="auto">
            <a:xfrm>
              <a:off x="4765" y="2694"/>
              <a:ext cx="7" cy="0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1" name="Line 14"/>
            <p:cNvSpPr>
              <a:spLocks noChangeShapeType="1"/>
            </p:cNvSpPr>
            <p:nvPr/>
          </p:nvSpPr>
          <p:spPr bwMode="auto">
            <a:xfrm>
              <a:off x="4756" y="2694"/>
              <a:ext cx="3" cy="0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2" name="Line 15"/>
            <p:cNvSpPr>
              <a:spLocks noChangeShapeType="1"/>
            </p:cNvSpPr>
            <p:nvPr/>
          </p:nvSpPr>
          <p:spPr bwMode="auto">
            <a:xfrm>
              <a:off x="4752" y="2694"/>
              <a:ext cx="4" cy="0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3" name="Line 16"/>
            <p:cNvSpPr>
              <a:spLocks noChangeShapeType="1"/>
            </p:cNvSpPr>
            <p:nvPr/>
          </p:nvSpPr>
          <p:spPr bwMode="auto">
            <a:xfrm flipH="1" flipV="1">
              <a:off x="4743" y="2692"/>
              <a:ext cx="3" cy="2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4" name="Line 17"/>
            <p:cNvSpPr>
              <a:spLocks noChangeShapeType="1"/>
            </p:cNvSpPr>
            <p:nvPr/>
          </p:nvSpPr>
          <p:spPr bwMode="auto">
            <a:xfrm>
              <a:off x="4740" y="2688"/>
              <a:ext cx="3" cy="0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5" name="Line 18"/>
            <p:cNvSpPr>
              <a:spLocks noChangeShapeType="1"/>
            </p:cNvSpPr>
            <p:nvPr/>
          </p:nvSpPr>
          <p:spPr bwMode="auto">
            <a:xfrm flipH="1" flipV="1">
              <a:off x="4727" y="2682"/>
              <a:ext cx="6" cy="3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6" name="Line 19"/>
            <p:cNvSpPr>
              <a:spLocks noChangeShapeType="1"/>
            </p:cNvSpPr>
            <p:nvPr/>
          </p:nvSpPr>
          <p:spPr bwMode="auto">
            <a:xfrm>
              <a:off x="4717" y="2672"/>
              <a:ext cx="0" cy="3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7" name="Line 20"/>
            <p:cNvSpPr>
              <a:spLocks noChangeShapeType="1"/>
            </p:cNvSpPr>
            <p:nvPr/>
          </p:nvSpPr>
          <p:spPr bwMode="auto">
            <a:xfrm flipH="1" flipV="1">
              <a:off x="4714" y="2672"/>
              <a:ext cx="3" cy="3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8" name="Line 21"/>
            <p:cNvSpPr>
              <a:spLocks noChangeShapeType="1"/>
            </p:cNvSpPr>
            <p:nvPr/>
          </p:nvSpPr>
          <p:spPr bwMode="auto">
            <a:xfrm>
              <a:off x="4710" y="2660"/>
              <a:ext cx="0" cy="3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9" name="Line 22"/>
            <p:cNvSpPr>
              <a:spLocks noChangeShapeType="1"/>
            </p:cNvSpPr>
            <p:nvPr/>
          </p:nvSpPr>
          <p:spPr bwMode="auto">
            <a:xfrm flipH="1" flipV="1">
              <a:off x="4707" y="2660"/>
              <a:ext cx="3" cy="3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0" name="Line 23"/>
            <p:cNvSpPr>
              <a:spLocks noChangeShapeType="1"/>
            </p:cNvSpPr>
            <p:nvPr/>
          </p:nvSpPr>
          <p:spPr bwMode="auto">
            <a:xfrm>
              <a:off x="4701" y="2647"/>
              <a:ext cx="3" cy="0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1" name="Line 24"/>
            <p:cNvSpPr>
              <a:spLocks noChangeShapeType="1"/>
            </p:cNvSpPr>
            <p:nvPr/>
          </p:nvSpPr>
          <p:spPr bwMode="auto">
            <a:xfrm>
              <a:off x="4701" y="2644"/>
              <a:ext cx="0" cy="3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2" name="Line 25"/>
            <p:cNvSpPr>
              <a:spLocks noChangeShapeType="1"/>
            </p:cNvSpPr>
            <p:nvPr/>
          </p:nvSpPr>
          <p:spPr bwMode="auto">
            <a:xfrm>
              <a:off x="4701" y="2632"/>
              <a:ext cx="0" cy="6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3" name="Line 26"/>
            <p:cNvSpPr>
              <a:spLocks noChangeShapeType="1"/>
            </p:cNvSpPr>
            <p:nvPr/>
          </p:nvSpPr>
          <p:spPr bwMode="auto">
            <a:xfrm flipH="1" flipV="1">
              <a:off x="4697" y="2632"/>
              <a:ext cx="4" cy="3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4" name="Line 27"/>
            <p:cNvSpPr>
              <a:spLocks noChangeShapeType="1"/>
            </p:cNvSpPr>
            <p:nvPr/>
          </p:nvSpPr>
          <p:spPr bwMode="auto">
            <a:xfrm>
              <a:off x="4697" y="2619"/>
              <a:ext cx="0" cy="3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5" name="Line 28"/>
            <p:cNvSpPr>
              <a:spLocks noChangeShapeType="1"/>
            </p:cNvSpPr>
            <p:nvPr/>
          </p:nvSpPr>
          <p:spPr bwMode="auto">
            <a:xfrm>
              <a:off x="4697" y="2607"/>
              <a:ext cx="0" cy="5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6" name="Line 29"/>
            <p:cNvSpPr>
              <a:spLocks noChangeShapeType="1"/>
            </p:cNvSpPr>
            <p:nvPr/>
          </p:nvSpPr>
          <p:spPr bwMode="auto">
            <a:xfrm flipH="1" flipV="1">
              <a:off x="4694" y="2607"/>
              <a:ext cx="3" cy="3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7" name="Line 30"/>
            <p:cNvSpPr>
              <a:spLocks noChangeShapeType="1"/>
            </p:cNvSpPr>
            <p:nvPr/>
          </p:nvSpPr>
          <p:spPr bwMode="auto">
            <a:xfrm>
              <a:off x="4694" y="2594"/>
              <a:ext cx="0" cy="3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8" name="Line 31"/>
            <p:cNvSpPr>
              <a:spLocks noChangeShapeType="1"/>
            </p:cNvSpPr>
            <p:nvPr/>
          </p:nvSpPr>
          <p:spPr bwMode="auto">
            <a:xfrm>
              <a:off x="4694" y="2591"/>
              <a:ext cx="0" cy="3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9" name="Line 32"/>
            <p:cNvSpPr>
              <a:spLocks noChangeShapeType="1"/>
            </p:cNvSpPr>
            <p:nvPr/>
          </p:nvSpPr>
          <p:spPr bwMode="auto">
            <a:xfrm flipV="1">
              <a:off x="4697" y="2582"/>
              <a:ext cx="4" cy="2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0" name="Line 33"/>
            <p:cNvSpPr>
              <a:spLocks noChangeShapeType="1"/>
            </p:cNvSpPr>
            <p:nvPr/>
          </p:nvSpPr>
          <p:spPr bwMode="auto">
            <a:xfrm>
              <a:off x="4701" y="2579"/>
              <a:ext cx="0" cy="3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1" name="Line 34"/>
            <p:cNvSpPr>
              <a:spLocks noChangeShapeType="1"/>
            </p:cNvSpPr>
            <p:nvPr/>
          </p:nvSpPr>
          <p:spPr bwMode="auto">
            <a:xfrm>
              <a:off x="4704" y="2572"/>
              <a:ext cx="3" cy="0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2" name="Line 35"/>
            <p:cNvSpPr>
              <a:spLocks noChangeShapeType="1"/>
            </p:cNvSpPr>
            <p:nvPr/>
          </p:nvSpPr>
          <p:spPr bwMode="auto">
            <a:xfrm flipV="1">
              <a:off x="4707" y="2569"/>
              <a:ext cx="3" cy="3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3" name="Line 36"/>
            <p:cNvSpPr>
              <a:spLocks noChangeShapeType="1"/>
            </p:cNvSpPr>
            <p:nvPr/>
          </p:nvSpPr>
          <p:spPr bwMode="auto">
            <a:xfrm>
              <a:off x="4717" y="2559"/>
              <a:ext cx="0" cy="4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4" name="Line 37"/>
            <p:cNvSpPr>
              <a:spLocks noChangeShapeType="1"/>
            </p:cNvSpPr>
            <p:nvPr/>
          </p:nvSpPr>
          <p:spPr bwMode="auto">
            <a:xfrm flipV="1">
              <a:off x="4717" y="2556"/>
              <a:ext cx="3" cy="3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5" name="Line 38"/>
            <p:cNvSpPr>
              <a:spLocks noChangeShapeType="1"/>
            </p:cNvSpPr>
            <p:nvPr/>
          </p:nvSpPr>
          <p:spPr bwMode="auto">
            <a:xfrm>
              <a:off x="4720" y="2547"/>
              <a:ext cx="0" cy="4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6" name="Line 39"/>
            <p:cNvSpPr>
              <a:spLocks noChangeShapeType="1"/>
            </p:cNvSpPr>
            <p:nvPr/>
          </p:nvSpPr>
          <p:spPr bwMode="auto">
            <a:xfrm flipH="1" flipV="1">
              <a:off x="4717" y="2547"/>
              <a:ext cx="3" cy="4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7" name="Line 40"/>
            <p:cNvSpPr>
              <a:spLocks noChangeShapeType="1"/>
            </p:cNvSpPr>
            <p:nvPr/>
          </p:nvSpPr>
          <p:spPr bwMode="auto">
            <a:xfrm>
              <a:off x="4707" y="2541"/>
              <a:ext cx="3" cy="0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8" name="Line 41"/>
            <p:cNvSpPr>
              <a:spLocks noChangeShapeType="1"/>
            </p:cNvSpPr>
            <p:nvPr/>
          </p:nvSpPr>
          <p:spPr bwMode="auto">
            <a:xfrm flipH="1" flipV="1">
              <a:off x="4701" y="2541"/>
              <a:ext cx="6" cy="3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9" name="Line 42"/>
            <p:cNvSpPr>
              <a:spLocks noChangeShapeType="1"/>
            </p:cNvSpPr>
            <p:nvPr/>
          </p:nvSpPr>
          <p:spPr bwMode="auto">
            <a:xfrm>
              <a:off x="4694" y="2531"/>
              <a:ext cx="3" cy="0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50" name="Line 43"/>
            <p:cNvSpPr>
              <a:spLocks noChangeShapeType="1"/>
            </p:cNvSpPr>
            <p:nvPr/>
          </p:nvSpPr>
          <p:spPr bwMode="auto">
            <a:xfrm flipH="1" flipV="1">
              <a:off x="4691" y="2531"/>
              <a:ext cx="3" cy="3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51" name="Line 44"/>
            <p:cNvSpPr>
              <a:spLocks noChangeShapeType="1"/>
            </p:cNvSpPr>
            <p:nvPr/>
          </p:nvSpPr>
          <p:spPr bwMode="auto">
            <a:xfrm flipH="1" flipV="1">
              <a:off x="4684" y="2519"/>
              <a:ext cx="4" cy="3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52" name="Line 45"/>
            <p:cNvSpPr>
              <a:spLocks noChangeShapeType="1"/>
            </p:cNvSpPr>
            <p:nvPr/>
          </p:nvSpPr>
          <p:spPr bwMode="auto">
            <a:xfrm flipH="1" flipV="1">
              <a:off x="4675" y="2509"/>
              <a:ext cx="3" cy="4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53" name="Line 46"/>
            <p:cNvSpPr>
              <a:spLocks noChangeShapeType="1"/>
            </p:cNvSpPr>
            <p:nvPr/>
          </p:nvSpPr>
          <p:spPr bwMode="auto">
            <a:xfrm flipH="1" flipV="1">
              <a:off x="4671" y="2506"/>
              <a:ext cx="4" cy="3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54" name="Line 47"/>
            <p:cNvSpPr>
              <a:spLocks noChangeShapeType="1"/>
            </p:cNvSpPr>
            <p:nvPr/>
          </p:nvSpPr>
          <p:spPr bwMode="auto">
            <a:xfrm flipH="1" flipV="1">
              <a:off x="4662" y="2494"/>
              <a:ext cx="3" cy="6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55" name="Line 48"/>
            <p:cNvSpPr>
              <a:spLocks noChangeShapeType="1"/>
            </p:cNvSpPr>
            <p:nvPr/>
          </p:nvSpPr>
          <p:spPr bwMode="auto">
            <a:xfrm>
              <a:off x="4658" y="2491"/>
              <a:ext cx="4" cy="0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56" name="Line 49"/>
            <p:cNvSpPr>
              <a:spLocks noChangeShapeType="1"/>
            </p:cNvSpPr>
            <p:nvPr/>
          </p:nvSpPr>
          <p:spPr bwMode="auto">
            <a:xfrm flipH="1" flipV="1">
              <a:off x="4652" y="2484"/>
              <a:ext cx="3" cy="4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57" name="Line 50"/>
            <p:cNvSpPr>
              <a:spLocks noChangeShapeType="1"/>
            </p:cNvSpPr>
            <p:nvPr/>
          </p:nvSpPr>
          <p:spPr bwMode="auto">
            <a:xfrm>
              <a:off x="4652" y="2478"/>
              <a:ext cx="0" cy="3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58" name="Line 51"/>
            <p:cNvSpPr>
              <a:spLocks noChangeShapeType="1"/>
            </p:cNvSpPr>
            <p:nvPr/>
          </p:nvSpPr>
          <p:spPr bwMode="auto">
            <a:xfrm>
              <a:off x="4649" y="2466"/>
              <a:ext cx="0" cy="6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59" name="Line 52"/>
            <p:cNvSpPr>
              <a:spLocks noChangeShapeType="1"/>
            </p:cNvSpPr>
            <p:nvPr/>
          </p:nvSpPr>
          <p:spPr bwMode="auto">
            <a:xfrm>
              <a:off x="4645" y="2466"/>
              <a:ext cx="4" cy="0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60" name="Line 53"/>
            <p:cNvSpPr>
              <a:spLocks noChangeShapeType="1"/>
            </p:cNvSpPr>
            <p:nvPr/>
          </p:nvSpPr>
          <p:spPr bwMode="auto">
            <a:xfrm>
              <a:off x="4642" y="2456"/>
              <a:ext cx="0" cy="3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61" name="Line 54"/>
            <p:cNvSpPr>
              <a:spLocks noChangeShapeType="1"/>
            </p:cNvSpPr>
            <p:nvPr/>
          </p:nvSpPr>
          <p:spPr bwMode="auto">
            <a:xfrm flipH="1" flipV="1">
              <a:off x="4639" y="2456"/>
              <a:ext cx="3" cy="3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62" name="Line 55"/>
            <p:cNvSpPr>
              <a:spLocks noChangeShapeType="1"/>
            </p:cNvSpPr>
            <p:nvPr/>
          </p:nvSpPr>
          <p:spPr bwMode="auto">
            <a:xfrm>
              <a:off x="4639" y="2444"/>
              <a:ext cx="0" cy="2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63" name="Line 56"/>
            <p:cNvSpPr>
              <a:spLocks noChangeShapeType="1"/>
            </p:cNvSpPr>
            <p:nvPr/>
          </p:nvSpPr>
          <p:spPr bwMode="auto">
            <a:xfrm>
              <a:off x="4639" y="2441"/>
              <a:ext cx="0" cy="3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64" name="Line 57"/>
            <p:cNvSpPr>
              <a:spLocks noChangeShapeType="1"/>
            </p:cNvSpPr>
            <p:nvPr/>
          </p:nvSpPr>
          <p:spPr bwMode="auto">
            <a:xfrm>
              <a:off x="4639" y="2428"/>
              <a:ext cx="0" cy="3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65" name="Line 58"/>
            <p:cNvSpPr>
              <a:spLocks noChangeShapeType="1"/>
            </p:cNvSpPr>
            <p:nvPr/>
          </p:nvSpPr>
          <p:spPr bwMode="auto">
            <a:xfrm>
              <a:off x="4636" y="2428"/>
              <a:ext cx="3" cy="0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66" name="Line 59"/>
            <p:cNvSpPr>
              <a:spLocks noChangeShapeType="1"/>
            </p:cNvSpPr>
            <p:nvPr/>
          </p:nvSpPr>
          <p:spPr bwMode="auto">
            <a:xfrm>
              <a:off x="4636" y="2418"/>
              <a:ext cx="0" cy="3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67" name="Line 60"/>
            <p:cNvSpPr>
              <a:spLocks noChangeShapeType="1"/>
            </p:cNvSpPr>
            <p:nvPr/>
          </p:nvSpPr>
          <p:spPr bwMode="auto">
            <a:xfrm flipH="1" flipV="1">
              <a:off x="4632" y="2418"/>
              <a:ext cx="4" cy="3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68" name="Line 61"/>
            <p:cNvSpPr>
              <a:spLocks noChangeShapeType="1"/>
            </p:cNvSpPr>
            <p:nvPr/>
          </p:nvSpPr>
          <p:spPr bwMode="auto">
            <a:xfrm>
              <a:off x="4629" y="2406"/>
              <a:ext cx="0" cy="4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69" name="Line 62"/>
            <p:cNvSpPr>
              <a:spLocks noChangeShapeType="1"/>
            </p:cNvSpPr>
            <p:nvPr/>
          </p:nvSpPr>
          <p:spPr bwMode="auto">
            <a:xfrm>
              <a:off x="4629" y="2403"/>
              <a:ext cx="0" cy="3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70" name="Line 63"/>
            <p:cNvSpPr>
              <a:spLocks noChangeShapeType="1"/>
            </p:cNvSpPr>
            <p:nvPr/>
          </p:nvSpPr>
          <p:spPr bwMode="auto">
            <a:xfrm>
              <a:off x="4629" y="2388"/>
              <a:ext cx="0" cy="9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71" name="Line 64"/>
            <p:cNvSpPr>
              <a:spLocks noChangeShapeType="1"/>
            </p:cNvSpPr>
            <p:nvPr/>
          </p:nvSpPr>
          <p:spPr bwMode="auto">
            <a:xfrm>
              <a:off x="4629" y="2381"/>
              <a:ext cx="0" cy="4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72" name="Line 65"/>
            <p:cNvSpPr>
              <a:spLocks noChangeShapeType="1"/>
            </p:cNvSpPr>
            <p:nvPr/>
          </p:nvSpPr>
          <p:spPr bwMode="auto">
            <a:xfrm flipH="1" flipV="1">
              <a:off x="4626" y="2381"/>
              <a:ext cx="3" cy="4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73" name="Line 66"/>
            <p:cNvSpPr>
              <a:spLocks noChangeShapeType="1"/>
            </p:cNvSpPr>
            <p:nvPr/>
          </p:nvSpPr>
          <p:spPr bwMode="auto">
            <a:xfrm>
              <a:off x="4623" y="2365"/>
              <a:ext cx="0" cy="3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74" name="Line 67"/>
            <p:cNvSpPr>
              <a:spLocks noChangeShapeType="1"/>
            </p:cNvSpPr>
            <p:nvPr/>
          </p:nvSpPr>
          <p:spPr bwMode="auto">
            <a:xfrm>
              <a:off x="4623" y="2353"/>
              <a:ext cx="0" cy="3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75" name="Line 68"/>
            <p:cNvSpPr>
              <a:spLocks noChangeShapeType="1"/>
            </p:cNvSpPr>
            <p:nvPr/>
          </p:nvSpPr>
          <p:spPr bwMode="auto">
            <a:xfrm>
              <a:off x="4623" y="2340"/>
              <a:ext cx="0" cy="3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76" name="Line 69"/>
            <p:cNvSpPr>
              <a:spLocks noChangeShapeType="1"/>
            </p:cNvSpPr>
            <p:nvPr/>
          </p:nvSpPr>
          <p:spPr bwMode="auto">
            <a:xfrm>
              <a:off x="4623" y="2328"/>
              <a:ext cx="0" cy="3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77" name="Line 70"/>
            <p:cNvSpPr>
              <a:spLocks noChangeShapeType="1"/>
            </p:cNvSpPr>
            <p:nvPr/>
          </p:nvSpPr>
          <p:spPr bwMode="auto">
            <a:xfrm>
              <a:off x="4623" y="2325"/>
              <a:ext cx="0" cy="3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78" name="Line 71"/>
            <p:cNvSpPr>
              <a:spLocks noChangeShapeType="1"/>
            </p:cNvSpPr>
            <p:nvPr/>
          </p:nvSpPr>
          <p:spPr bwMode="auto">
            <a:xfrm>
              <a:off x="4623" y="2312"/>
              <a:ext cx="0" cy="6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79" name="Line 72"/>
            <p:cNvSpPr>
              <a:spLocks noChangeShapeType="1"/>
            </p:cNvSpPr>
            <p:nvPr/>
          </p:nvSpPr>
          <p:spPr bwMode="auto">
            <a:xfrm>
              <a:off x="4623" y="2305"/>
              <a:ext cx="3" cy="0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80" name="Line 73"/>
            <p:cNvSpPr>
              <a:spLocks noChangeShapeType="1"/>
            </p:cNvSpPr>
            <p:nvPr/>
          </p:nvSpPr>
          <p:spPr bwMode="auto">
            <a:xfrm flipV="1">
              <a:off x="4626" y="2300"/>
              <a:ext cx="3" cy="5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81" name="Line 74"/>
            <p:cNvSpPr>
              <a:spLocks noChangeShapeType="1"/>
            </p:cNvSpPr>
            <p:nvPr/>
          </p:nvSpPr>
          <p:spPr bwMode="auto">
            <a:xfrm flipV="1">
              <a:off x="4629" y="2287"/>
              <a:ext cx="7" cy="6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82" name="Line 75"/>
            <p:cNvSpPr>
              <a:spLocks noChangeShapeType="1"/>
            </p:cNvSpPr>
            <p:nvPr/>
          </p:nvSpPr>
          <p:spPr bwMode="auto">
            <a:xfrm flipV="1">
              <a:off x="4639" y="2277"/>
              <a:ext cx="3" cy="3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83" name="Line 76"/>
            <p:cNvSpPr>
              <a:spLocks noChangeShapeType="1"/>
            </p:cNvSpPr>
            <p:nvPr/>
          </p:nvSpPr>
          <p:spPr bwMode="auto">
            <a:xfrm>
              <a:off x="4652" y="2275"/>
              <a:ext cx="3" cy="0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84" name="Line 77"/>
            <p:cNvSpPr>
              <a:spLocks noChangeShapeType="1"/>
            </p:cNvSpPr>
            <p:nvPr/>
          </p:nvSpPr>
          <p:spPr bwMode="auto">
            <a:xfrm>
              <a:off x="4655" y="2268"/>
              <a:ext cx="0" cy="7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85" name="Line 78"/>
            <p:cNvSpPr>
              <a:spLocks noChangeShapeType="1"/>
            </p:cNvSpPr>
            <p:nvPr/>
          </p:nvSpPr>
          <p:spPr bwMode="auto">
            <a:xfrm>
              <a:off x="4665" y="2262"/>
              <a:ext cx="0" cy="3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86" name="Line 79"/>
            <p:cNvSpPr>
              <a:spLocks noChangeShapeType="1"/>
            </p:cNvSpPr>
            <p:nvPr/>
          </p:nvSpPr>
          <p:spPr bwMode="auto">
            <a:xfrm flipV="1">
              <a:off x="4665" y="2259"/>
              <a:ext cx="3" cy="3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87" name="Line 80"/>
            <p:cNvSpPr>
              <a:spLocks noChangeShapeType="1"/>
            </p:cNvSpPr>
            <p:nvPr/>
          </p:nvSpPr>
          <p:spPr bwMode="auto">
            <a:xfrm flipV="1">
              <a:off x="4675" y="2252"/>
              <a:ext cx="3" cy="4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88" name="Line 81"/>
            <p:cNvSpPr>
              <a:spLocks noChangeShapeType="1"/>
            </p:cNvSpPr>
            <p:nvPr/>
          </p:nvSpPr>
          <p:spPr bwMode="auto">
            <a:xfrm>
              <a:off x="4678" y="2252"/>
              <a:ext cx="3" cy="0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89" name="Line 82"/>
            <p:cNvSpPr>
              <a:spLocks noChangeShapeType="1"/>
            </p:cNvSpPr>
            <p:nvPr/>
          </p:nvSpPr>
          <p:spPr bwMode="auto">
            <a:xfrm>
              <a:off x="4688" y="2249"/>
              <a:ext cx="3" cy="0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90" name="Line 83"/>
            <p:cNvSpPr>
              <a:spLocks noChangeShapeType="1"/>
            </p:cNvSpPr>
            <p:nvPr/>
          </p:nvSpPr>
          <p:spPr bwMode="auto">
            <a:xfrm>
              <a:off x="4691" y="2249"/>
              <a:ext cx="3" cy="0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91" name="Line 84"/>
            <p:cNvSpPr>
              <a:spLocks noChangeShapeType="1"/>
            </p:cNvSpPr>
            <p:nvPr/>
          </p:nvSpPr>
          <p:spPr bwMode="auto">
            <a:xfrm>
              <a:off x="4701" y="2247"/>
              <a:ext cx="3" cy="0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92" name="Line 85"/>
            <p:cNvSpPr>
              <a:spLocks noChangeShapeType="1"/>
            </p:cNvSpPr>
            <p:nvPr/>
          </p:nvSpPr>
          <p:spPr bwMode="auto">
            <a:xfrm>
              <a:off x="4704" y="2247"/>
              <a:ext cx="3" cy="0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93" name="Line 86"/>
            <p:cNvSpPr>
              <a:spLocks noChangeShapeType="1"/>
            </p:cNvSpPr>
            <p:nvPr/>
          </p:nvSpPr>
          <p:spPr bwMode="auto">
            <a:xfrm>
              <a:off x="4714" y="2249"/>
              <a:ext cx="3" cy="3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94" name="Line 87"/>
            <p:cNvSpPr>
              <a:spLocks noChangeShapeType="1"/>
            </p:cNvSpPr>
            <p:nvPr/>
          </p:nvSpPr>
          <p:spPr bwMode="auto">
            <a:xfrm>
              <a:off x="4717" y="2249"/>
              <a:ext cx="3" cy="0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95" name="Line 88"/>
            <p:cNvSpPr>
              <a:spLocks noChangeShapeType="1"/>
            </p:cNvSpPr>
            <p:nvPr/>
          </p:nvSpPr>
          <p:spPr bwMode="auto">
            <a:xfrm>
              <a:off x="4723" y="2256"/>
              <a:ext cx="4" cy="0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96" name="Line 89"/>
            <p:cNvSpPr>
              <a:spLocks noChangeShapeType="1"/>
            </p:cNvSpPr>
            <p:nvPr/>
          </p:nvSpPr>
          <p:spPr bwMode="auto">
            <a:xfrm>
              <a:off x="4727" y="2259"/>
              <a:ext cx="3" cy="6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97" name="Line 90"/>
            <p:cNvSpPr>
              <a:spLocks noChangeShapeType="1"/>
            </p:cNvSpPr>
            <p:nvPr/>
          </p:nvSpPr>
          <p:spPr bwMode="auto">
            <a:xfrm>
              <a:off x="4736" y="2265"/>
              <a:ext cx="7" cy="3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98" name="Line 91"/>
            <p:cNvSpPr>
              <a:spLocks noChangeShapeType="1"/>
            </p:cNvSpPr>
            <p:nvPr/>
          </p:nvSpPr>
          <p:spPr bwMode="auto">
            <a:xfrm>
              <a:off x="4749" y="2268"/>
              <a:ext cx="7" cy="4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99" name="Line 92"/>
            <p:cNvSpPr>
              <a:spLocks noChangeShapeType="1"/>
            </p:cNvSpPr>
            <p:nvPr/>
          </p:nvSpPr>
          <p:spPr bwMode="auto">
            <a:xfrm>
              <a:off x="4756" y="2268"/>
              <a:ext cx="0" cy="4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00" name="Line 93"/>
            <p:cNvSpPr>
              <a:spLocks noChangeShapeType="1"/>
            </p:cNvSpPr>
            <p:nvPr/>
          </p:nvSpPr>
          <p:spPr bwMode="auto">
            <a:xfrm>
              <a:off x="4759" y="2277"/>
              <a:ext cx="6" cy="0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01" name="Line 94"/>
            <p:cNvSpPr>
              <a:spLocks noChangeShapeType="1"/>
            </p:cNvSpPr>
            <p:nvPr/>
          </p:nvSpPr>
          <p:spPr bwMode="auto">
            <a:xfrm>
              <a:off x="4772" y="2280"/>
              <a:ext cx="3" cy="0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02" name="Line 95"/>
            <p:cNvSpPr>
              <a:spLocks noChangeShapeType="1"/>
            </p:cNvSpPr>
            <p:nvPr/>
          </p:nvSpPr>
          <p:spPr bwMode="auto">
            <a:xfrm>
              <a:off x="4775" y="2284"/>
              <a:ext cx="3" cy="3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03" name="Line 96"/>
            <p:cNvSpPr>
              <a:spLocks noChangeShapeType="1"/>
            </p:cNvSpPr>
            <p:nvPr/>
          </p:nvSpPr>
          <p:spPr bwMode="auto">
            <a:xfrm>
              <a:off x="4785" y="2287"/>
              <a:ext cx="6" cy="6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04" name="Line 97"/>
            <p:cNvSpPr>
              <a:spLocks noChangeShapeType="1"/>
            </p:cNvSpPr>
            <p:nvPr/>
          </p:nvSpPr>
          <p:spPr bwMode="auto">
            <a:xfrm>
              <a:off x="4795" y="2297"/>
              <a:ext cx="0" cy="3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05" name="Line 98"/>
            <p:cNvSpPr>
              <a:spLocks noChangeShapeType="1"/>
            </p:cNvSpPr>
            <p:nvPr/>
          </p:nvSpPr>
          <p:spPr bwMode="auto">
            <a:xfrm>
              <a:off x="4795" y="2300"/>
              <a:ext cx="0" cy="5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06" name="Line 99"/>
            <p:cNvSpPr>
              <a:spLocks noChangeShapeType="1"/>
            </p:cNvSpPr>
            <p:nvPr/>
          </p:nvSpPr>
          <p:spPr bwMode="auto">
            <a:xfrm>
              <a:off x="4801" y="2309"/>
              <a:ext cx="0" cy="3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07" name="Line 100"/>
            <p:cNvSpPr>
              <a:spLocks noChangeShapeType="1"/>
            </p:cNvSpPr>
            <p:nvPr/>
          </p:nvSpPr>
          <p:spPr bwMode="auto">
            <a:xfrm>
              <a:off x="4801" y="2315"/>
              <a:ext cx="3" cy="7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08" name="Line 101"/>
            <p:cNvSpPr>
              <a:spLocks noChangeShapeType="1"/>
            </p:cNvSpPr>
            <p:nvPr/>
          </p:nvSpPr>
          <p:spPr bwMode="auto">
            <a:xfrm>
              <a:off x="4811" y="2328"/>
              <a:ext cx="6" cy="3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09" name="Line 102"/>
            <p:cNvSpPr>
              <a:spLocks noChangeShapeType="1"/>
            </p:cNvSpPr>
            <p:nvPr/>
          </p:nvSpPr>
          <p:spPr bwMode="auto">
            <a:xfrm>
              <a:off x="4821" y="2337"/>
              <a:ext cx="3" cy="0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0" name="Line 103"/>
            <p:cNvSpPr>
              <a:spLocks noChangeShapeType="1"/>
            </p:cNvSpPr>
            <p:nvPr/>
          </p:nvSpPr>
          <p:spPr bwMode="auto">
            <a:xfrm>
              <a:off x="4824" y="2337"/>
              <a:ext cx="0" cy="3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1" name="Line 104"/>
            <p:cNvSpPr>
              <a:spLocks noChangeShapeType="1"/>
            </p:cNvSpPr>
            <p:nvPr/>
          </p:nvSpPr>
          <p:spPr bwMode="auto">
            <a:xfrm>
              <a:off x="4834" y="2347"/>
              <a:ext cx="0" cy="3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2" name="Line 105"/>
            <p:cNvSpPr>
              <a:spLocks noChangeShapeType="1"/>
            </p:cNvSpPr>
            <p:nvPr/>
          </p:nvSpPr>
          <p:spPr bwMode="auto">
            <a:xfrm>
              <a:off x="4834" y="2353"/>
              <a:ext cx="3" cy="3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3" name="Line 106"/>
            <p:cNvSpPr>
              <a:spLocks noChangeShapeType="1"/>
            </p:cNvSpPr>
            <p:nvPr/>
          </p:nvSpPr>
          <p:spPr bwMode="auto">
            <a:xfrm>
              <a:off x="4840" y="2362"/>
              <a:ext cx="3" cy="3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4" name="Line 107"/>
            <p:cNvSpPr>
              <a:spLocks noChangeShapeType="1"/>
            </p:cNvSpPr>
            <p:nvPr/>
          </p:nvSpPr>
          <p:spPr bwMode="auto">
            <a:xfrm>
              <a:off x="4843" y="2362"/>
              <a:ext cx="4" cy="0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5" name="Line 108"/>
            <p:cNvSpPr>
              <a:spLocks noChangeShapeType="1"/>
            </p:cNvSpPr>
            <p:nvPr/>
          </p:nvSpPr>
          <p:spPr bwMode="auto">
            <a:xfrm>
              <a:off x="4853" y="2368"/>
              <a:ext cx="0" cy="4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6" name="Line 109"/>
            <p:cNvSpPr>
              <a:spLocks noChangeShapeType="1"/>
            </p:cNvSpPr>
            <p:nvPr/>
          </p:nvSpPr>
          <p:spPr bwMode="auto">
            <a:xfrm>
              <a:off x="4853" y="2375"/>
              <a:ext cx="3" cy="3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7" name="Line 110"/>
            <p:cNvSpPr>
              <a:spLocks noChangeShapeType="1"/>
            </p:cNvSpPr>
            <p:nvPr/>
          </p:nvSpPr>
          <p:spPr bwMode="auto">
            <a:xfrm>
              <a:off x="4863" y="2381"/>
              <a:ext cx="3" cy="4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" name="Line 111"/>
            <p:cNvSpPr>
              <a:spLocks noChangeShapeType="1"/>
            </p:cNvSpPr>
            <p:nvPr/>
          </p:nvSpPr>
          <p:spPr bwMode="auto">
            <a:xfrm>
              <a:off x="4866" y="2381"/>
              <a:ext cx="0" cy="4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" name="Line 112"/>
            <p:cNvSpPr>
              <a:spLocks noChangeShapeType="1"/>
            </p:cNvSpPr>
            <p:nvPr/>
          </p:nvSpPr>
          <p:spPr bwMode="auto">
            <a:xfrm>
              <a:off x="4866" y="2390"/>
              <a:ext cx="0" cy="3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0" name="Line 113"/>
            <p:cNvSpPr>
              <a:spLocks noChangeShapeType="1"/>
            </p:cNvSpPr>
            <p:nvPr/>
          </p:nvSpPr>
          <p:spPr bwMode="auto">
            <a:xfrm>
              <a:off x="4866" y="2393"/>
              <a:ext cx="0" cy="4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1" name="Line 114"/>
            <p:cNvSpPr>
              <a:spLocks noChangeShapeType="1"/>
            </p:cNvSpPr>
            <p:nvPr/>
          </p:nvSpPr>
          <p:spPr bwMode="auto">
            <a:xfrm>
              <a:off x="4866" y="2406"/>
              <a:ext cx="0" cy="4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" name="Line 115"/>
            <p:cNvSpPr>
              <a:spLocks noChangeShapeType="1"/>
            </p:cNvSpPr>
            <p:nvPr/>
          </p:nvSpPr>
          <p:spPr bwMode="auto">
            <a:xfrm>
              <a:off x="4866" y="2418"/>
              <a:ext cx="3" cy="3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" name="Line 116"/>
            <p:cNvSpPr>
              <a:spLocks noChangeShapeType="1"/>
            </p:cNvSpPr>
            <p:nvPr/>
          </p:nvSpPr>
          <p:spPr bwMode="auto">
            <a:xfrm>
              <a:off x="4869" y="2418"/>
              <a:ext cx="0" cy="3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" name="Line 117"/>
            <p:cNvSpPr>
              <a:spLocks noChangeShapeType="1"/>
            </p:cNvSpPr>
            <p:nvPr/>
          </p:nvSpPr>
          <p:spPr bwMode="auto">
            <a:xfrm>
              <a:off x="4869" y="2428"/>
              <a:ext cx="0" cy="3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5" name="Line 118"/>
            <p:cNvSpPr>
              <a:spLocks noChangeShapeType="1"/>
            </p:cNvSpPr>
            <p:nvPr/>
          </p:nvSpPr>
          <p:spPr bwMode="auto">
            <a:xfrm>
              <a:off x="4869" y="2434"/>
              <a:ext cx="4" cy="4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6" name="Line 119"/>
            <p:cNvSpPr>
              <a:spLocks noChangeShapeType="1"/>
            </p:cNvSpPr>
            <p:nvPr/>
          </p:nvSpPr>
          <p:spPr bwMode="auto">
            <a:xfrm>
              <a:off x="4876" y="2444"/>
              <a:ext cx="3" cy="2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7" name="Line 120"/>
            <p:cNvSpPr>
              <a:spLocks noChangeShapeType="1"/>
            </p:cNvSpPr>
            <p:nvPr/>
          </p:nvSpPr>
          <p:spPr bwMode="auto">
            <a:xfrm>
              <a:off x="4879" y="2444"/>
              <a:ext cx="0" cy="2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8" name="Line 121"/>
            <p:cNvSpPr>
              <a:spLocks noChangeShapeType="1"/>
            </p:cNvSpPr>
            <p:nvPr/>
          </p:nvSpPr>
          <p:spPr bwMode="auto">
            <a:xfrm>
              <a:off x="4879" y="2456"/>
              <a:ext cx="3" cy="3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9" name="Line 122"/>
            <p:cNvSpPr>
              <a:spLocks noChangeShapeType="1"/>
            </p:cNvSpPr>
            <p:nvPr/>
          </p:nvSpPr>
          <p:spPr bwMode="auto">
            <a:xfrm>
              <a:off x="4882" y="2456"/>
              <a:ext cx="0" cy="3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0" name="Line 123"/>
            <p:cNvSpPr>
              <a:spLocks noChangeShapeType="1"/>
            </p:cNvSpPr>
            <p:nvPr/>
          </p:nvSpPr>
          <p:spPr bwMode="auto">
            <a:xfrm>
              <a:off x="4889" y="2469"/>
              <a:ext cx="3" cy="6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1" name="Line 124"/>
            <p:cNvSpPr>
              <a:spLocks noChangeShapeType="1"/>
            </p:cNvSpPr>
            <p:nvPr/>
          </p:nvSpPr>
          <p:spPr bwMode="auto">
            <a:xfrm>
              <a:off x="4899" y="2478"/>
              <a:ext cx="0" cy="6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2" name="Line 125"/>
            <p:cNvSpPr>
              <a:spLocks noChangeShapeType="1"/>
            </p:cNvSpPr>
            <p:nvPr/>
          </p:nvSpPr>
          <p:spPr bwMode="auto">
            <a:xfrm>
              <a:off x="4908" y="2494"/>
              <a:ext cx="4" cy="6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19" name="Rectangle 130"/>
          <p:cNvSpPr>
            <a:spLocks noChangeArrowheads="1"/>
          </p:cNvSpPr>
          <p:nvPr/>
        </p:nvSpPr>
        <p:spPr bwMode="auto">
          <a:xfrm>
            <a:off x="9293368" y="1899894"/>
            <a:ext cx="1298432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1" dirty="0"/>
              <a:t>Environmental </a:t>
            </a:r>
          </a:p>
          <a:p>
            <a:pPr eaLnBrk="0" hangingPunct="0"/>
            <a:r>
              <a:rPr lang="en-US" sz="1200" b="1" dirty="0"/>
              <a:t>Boundary </a:t>
            </a:r>
          </a:p>
        </p:txBody>
      </p:sp>
      <p:sp>
        <p:nvSpPr>
          <p:cNvPr id="13320" name="Rectangle 131"/>
          <p:cNvSpPr>
            <a:spLocks noChangeArrowheads="1"/>
          </p:cNvSpPr>
          <p:nvPr/>
        </p:nvSpPr>
        <p:spPr bwMode="auto">
          <a:xfrm>
            <a:off x="9372601" y="4191001"/>
            <a:ext cx="1071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200" b="1"/>
              <a:t>Civil Works </a:t>
            </a:r>
          </a:p>
          <a:p>
            <a:pPr eaLnBrk="0" hangingPunct="0"/>
            <a:r>
              <a:rPr lang="en-US" sz="1200" b="1"/>
              <a:t>Boundary</a:t>
            </a:r>
          </a:p>
        </p:txBody>
      </p:sp>
      <p:sp>
        <p:nvSpPr>
          <p:cNvPr id="13324" name="Rectangle 137"/>
          <p:cNvSpPr>
            <a:spLocks noChangeArrowheads="1"/>
          </p:cNvSpPr>
          <p:nvPr/>
        </p:nvSpPr>
        <p:spPr bwMode="auto">
          <a:xfrm>
            <a:off x="8714870" y="1892606"/>
            <a:ext cx="7175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000" b="1" dirty="0"/>
              <a:t>GA</a:t>
            </a:r>
          </a:p>
        </p:txBody>
      </p:sp>
      <p:sp>
        <p:nvSpPr>
          <p:cNvPr id="13325" name="Freeform 140"/>
          <p:cNvSpPr>
            <a:spLocks/>
          </p:cNvSpPr>
          <p:nvPr/>
        </p:nvSpPr>
        <p:spPr bwMode="auto">
          <a:xfrm>
            <a:off x="3094039" y="4838701"/>
            <a:ext cx="104775" cy="98425"/>
          </a:xfrm>
          <a:custGeom>
            <a:avLst/>
            <a:gdLst>
              <a:gd name="T0" fmla="*/ 0 w 66"/>
              <a:gd name="T1" fmla="*/ 0 h 62"/>
              <a:gd name="T2" fmla="*/ 2147483647 w 66"/>
              <a:gd name="T3" fmla="*/ 2147483647 h 62"/>
              <a:gd name="T4" fmla="*/ 2147483647 w 66"/>
              <a:gd name="T5" fmla="*/ 2147483647 h 62"/>
              <a:gd name="T6" fmla="*/ 2147483647 w 66"/>
              <a:gd name="T7" fmla="*/ 2147483647 h 62"/>
              <a:gd name="T8" fmla="*/ 2147483647 w 66"/>
              <a:gd name="T9" fmla="*/ 2147483647 h 62"/>
              <a:gd name="T10" fmla="*/ 2147483647 w 66"/>
              <a:gd name="T11" fmla="*/ 2147483647 h 62"/>
              <a:gd name="T12" fmla="*/ 2147483647 w 66"/>
              <a:gd name="T13" fmla="*/ 2147483647 h 62"/>
              <a:gd name="T14" fmla="*/ 2147483647 w 66"/>
              <a:gd name="T15" fmla="*/ 2147483647 h 62"/>
              <a:gd name="T16" fmla="*/ 2147483647 w 66"/>
              <a:gd name="T17" fmla="*/ 2147483647 h 62"/>
              <a:gd name="T18" fmla="*/ 2147483647 w 66"/>
              <a:gd name="T19" fmla="*/ 2147483647 h 62"/>
              <a:gd name="T20" fmla="*/ 2147483647 w 66"/>
              <a:gd name="T21" fmla="*/ 2147483647 h 62"/>
              <a:gd name="T22" fmla="*/ 2147483647 w 66"/>
              <a:gd name="T23" fmla="*/ 2147483647 h 62"/>
              <a:gd name="T24" fmla="*/ 0 w 66"/>
              <a:gd name="T25" fmla="*/ 0 h 62"/>
              <a:gd name="T26" fmla="*/ 0 w 66"/>
              <a:gd name="T27" fmla="*/ 0 h 6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6"/>
              <a:gd name="T43" fmla="*/ 0 h 62"/>
              <a:gd name="T44" fmla="*/ 66 w 66"/>
              <a:gd name="T45" fmla="*/ 62 h 6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6" h="62">
                <a:moveTo>
                  <a:pt x="0" y="0"/>
                </a:moveTo>
                <a:lnTo>
                  <a:pt x="5" y="7"/>
                </a:lnTo>
                <a:lnTo>
                  <a:pt x="12" y="12"/>
                </a:lnTo>
                <a:lnTo>
                  <a:pt x="20" y="14"/>
                </a:lnTo>
                <a:lnTo>
                  <a:pt x="31" y="15"/>
                </a:lnTo>
                <a:lnTo>
                  <a:pt x="40" y="15"/>
                </a:lnTo>
                <a:lnTo>
                  <a:pt x="45" y="34"/>
                </a:lnTo>
                <a:lnTo>
                  <a:pt x="49" y="44"/>
                </a:lnTo>
                <a:lnTo>
                  <a:pt x="52" y="49"/>
                </a:lnTo>
                <a:lnTo>
                  <a:pt x="59" y="58"/>
                </a:lnTo>
                <a:lnTo>
                  <a:pt x="65" y="61"/>
                </a:lnTo>
                <a:lnTo>
                  <a:pt x="6" y="13"/>
                </a:lnTo>
                <a:lnTo>
                  <a:pt x="0" y="0"/>
                </a:lnTo>
              </a:path>
            </a:pathLst>
          </a:custGeom>
          <a:solidFill>
            <a:srgbClr val="B2824E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6" name="Freeform 141"/>
          <p:cNvSpPr>
            <a:spLocks/>
          </p:cNvSpPr>
          <p:nvPr/>
        </p:nvSpPr>
        <p:spPr bwMode="auto">
          <a:xfrm>
            <a:off x="4908550" y="4051300"/>
            <a:ext cx="95250" cy="77788"/>
          </a:xfrm>
          <a:custGeom>
            <a:avLst/>
            <a:gdLst>
              <a:gd name="T0" fmla="*/ 2147483647 w 60"/>
              <a:gd name="T1" fmla="*/ 2147483647 h 49"/>
              <a:gd name="T2" fmla="*/ 2147483647 w 60"/>
              <a:gd name="T3" fmla="*/ 2147483647 h 49"/>
              <a:gd name="T4" fmla="*/ 0 w 60"/>
              <a:gd name="T5" fmla="*/ 2147483647 h 49"/>
              <a:gd name="T6" fmla="*/ 2147483647 w 60"/>
              <a:gd name="T7" fmla="*/ 0 h 49"/>
              <a:gd name="T8" fmla="*/ 2147483647 w 60"/>
              <a:gd name="T9" fmla="*/ 2147483647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49"/>
              <a:gd name="T17" fmla="*/ 60 w 60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49">
                <a:moveTo>
                  <a:pt x="14" y="1"/>
                </a:moveTo>
                <a:lnTo>
                  <a:pt x="59" y="48"/>
                </a:lnTo>
                <a:lnTo>
                  <a:pt x="0" y="32"/>
                </a:lnTo>
                <a:lnTo>
                  <a:pt x="14" y="0"/>
                </a:lnTo>
                <a:lnTo>
                  <a:pt x="14" y="1"/>
                </a:lnTo>
              </a:path>
            </a:pathLst>
          </a:custGeom>
          <a:solidFill>
            <a:srgbClr val="B2824E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182" name="Freeform 142"/>
          <p:cNvSpPr>
            <a:spLocks/>
          </p:cNvSpPr>
          <p:nvPr/>
        </p:nvSpPr>
        <p:spPr bwMode="auto">
          <a:xfrm>
            <a:off x="2779713" y="2613026"/>
            <a:ext cx="2157412" cy="2443163"/>
          </a:xfrm>
          <a:custGeom>
            <a:avLst/>
            <a:gdLst/>
            <a:ahLst/>
            <a:cxnLst>
              <a:cxn ang="0">
                <a:pos x="783" y="0"/>
              </a:cxn>
              <a:cxn ang="0">
                <a:pos x="774" y="49"/>
              </a:cxn>
              <a:cxn ang="0">
                <a:pos x="754" y="72"/>
              </a:cxn>
              <a:cxn ang="0">
                <a:pos x="745" y="98"/>
              </a:cxn>
              <a:cxn ang="0">
                <a:pos x="780" y="118"/>
              </a:cxn>
              <a:cxn ang="0">
                <a:pos x="892" y="181"/>
              </a:cxn>
              <a:cxn ang="0">
                <a:pos x="967" y="336"/>
              </a:cxn>
              <a:cxn ang="0">
                <a:pos x="1111" y="592"/>
              </a:cxn>
              <a:cxn ang="0">
                <a:pos x="1229" y="733"/>
              </a:cxn>
              <a:cxn ang="0">
                <a:pos x="1269" y="791"/>
              </a:cxn>
              <a:cxn ang="0">
                <a:pos x="1272" y="842"/>
              </a:cxn>
              <a:cxn ang="0">
                <a:pos x="1283" y="871"/>
              </a:cxn>
              <a:cxn ang="0">
                <a:pos x="1326" y="900"/>
              </a:cxn>
              <a:cxn ang="0">
                <a:pos x="1269" y="1081"/>
              </a:cxn>
              <a:cxn ang="0">
                <a:pos x="1185" y="1248"/>
              </a:cxn>
              <a:cxn ang="0">
                <a:pos x="1154" y="1363"/>
              </a:cxn>
              <a:cxn ang="0">
                <a:pos x="1151" y="1423"/>
              </a:cxn>
              <a:cxn ang="0">
                <a:pos x="1113" y="1420"/>
              </a:cxn>
              <a:cxn ang="0">
                <a:pos x="1016" y="1394"/>
              </a:cxn>
              <a:cxn ang="0">
                <a:pos x="998" y="1414"/>
              </a:cxn>
              <a:cxn ang="0">
                <a:pos x="1019" y="1489"/>
              </a:cxn>
              <a:cxn ang="0">
                <a:pos x="993" y="1538"/>
              </a:cxn>
              <a:cxn ang="0">
                <a:pos x="935" y="1532"/>
              </a:cxn>
              <a:cxn ang="0">
                <a:pos x="912" y="1509"/>
              </a:cxn>
              <a:cxn ang="0">
                <a:pos x="912" y="1446"/>
              </a:cxn>
              <a:cxn ang="0">
                <a:pos x="216" y="1414"/>
              </a:cxn>
              <a:cxn ang="0">
                <a:pos x="178" y="1354"/>
              </a:cxn>
              <a:cxn ang="0">
                <a:pos x="118" y="1072"/>
              </a:cxn>
              <a:cxn ang="0">
                <a:pos x="118" y="908"/>
              </a:cxn>
              <a:cxn ang="0">
                <a:pos x="124" y="785"/>
              </a:cxn>
              <a:cxn ang="0">
                <a:pos x="141" y="724"/>
              </a:cxn>
              <a:cxn ang="0">
                <a:pos x="118" y="601"/>
              </a:cxn>
              <a:cxn ang="0">
                <a:pos x="55" y="293"/>
              </a:cxn>
            </a:cxnLst>
            <a:rect l="0" t="0" r="r" b="b"/>
            <a:pathLst>
              <a:path w="1359" h="1539">
                <a:moveTo>
                  <a:pt x="0" y="0"/>
                </a:moveTo>
                <a:lnTo>
                  <a:pt x="783" y="0"/>
                </a:lnTo>
                <a:lnTo>
                  <a:pt x="785" y="26"/>
                </a:lnTo>
                <a:lnTo>
                  <a:pt x="774" y="49"/>
                </a:lnTo>
                <a:lnTo>
                  <a:pt x="762" y="66"/>
                </a:lnTo>
                <a:lnTo>
                  <a:pt x="754" y="72"/>
                </a:lnTo>
                <a:lnTo>
                  <a:pt x="745" y="86"/>
                </a:lnTo>
                <a:lnTo>
                  <a:pt x="745" y="98"/>
                </a:lnTo>
                <a:lnTo>
                  <a:pt x="760" y="106"/>
                </a:lnTo>
                <a:lnTo>
                  <a:pt x="780" y="118"/>
                </a:lnTo>
                <a:lnTo>
                  <a:pt x="826" y="149"/>
                </a:lnTo>
                <a:lnTo>
                  <a:pt x="892" y="181"/>
                </a:lnTo>
                <a:lnTo>
                  <a:pt x="918" y="224"/>
                </a:lnTo>
                <a:lnTo>
                  <a:pt x="967" y="336"/>
                </a:lnTo>
                <a:lnTo>
                  <a:pt x="1039" y="480"/>
                </a:lnTo>
                <a:lnTo>
                  <a:pt x="1111" y="592"/>
                </a:lnTo>
                <a:lnTo>
                  <a:pt x="1177" y="673"/>
                </a:lnTo>
                <a:lnTo>
                  <a:pt x="1229" y="733"/>
                </a:lnTo>
                <a:lnTo>
                  <a:pt x="1252" y="765"/>
                </a:lnTo>
                <a:lnTo>
                  <a:pt x="1269" y="791"/>
                </a:lnTo>
                <a:lnTo>
                  <a:pt x="1269" y="816"/>
                </a:lnTo>
                <a:lnTo>
                  <a:pt x="1272" y="842"/>
                </a:lnTo>
                <a:lnTo>
                  <a:pt x="1277" y="857"/>
                </a:lnTo>
                <a:lnTo>
                  <a:pt x="1283" y="871"/>
                </a:lnTo>
                <a:lnTo>
                  <a:pt x="1295" y="883"/>
                </a:lnTo>
                <a:lnTo>
                  <a:pt x="1326" y="900"/>
                </a:lnTo>
                <a:lnTo>
                  <a:pt x="1358" y="906"/>
                </a:lnTo>
                <a:lnTo>
                  <a:pt x="1269" y="1081"/>
                </a:lnTo>
                <a:lnTo>
                  <a:pt x="1217" y="1173"/>
                </a:lnTo>
                <a:lnTo>
                  <a:pt x="1185" y="1248"/>
                </a:lnTo>
                <a:lnTo>
                  <a:pt x="1168" y="1308"/>
                </a:lnTo>
                <a:lnTo>
                  <a:pt x="1154" y="1363"/>
                </a:lnTo>
                <a:lnTo>
                  <a:pt x="1151" y="1403"/>
                </a:lnTo>
                <a:lnTo>
                  <a:pt x="1151" y="1423"/>
                </a:lnTo>
                <a:lnTo>
                  <a:pt x="1139" y="1426"/>
                </a:lnTo>
                <a:lnTo>
                  <a:pt x="1113" y="1420"/>
                </a:lnTo>
                <a:lnTo>
                  <a:pt x="1033" y="1397"/>
                </a:lnTo>
                <a:lnTo>
                  <a:pt x="1016" y="1394"/>
                </a:lnTo>
                <a:lnTo>
                  <a:pt x="1004" y="1397"/>
                </a:lnTo>
                <a:lnTo>
                  <a:pt x="998" y="1414"/>
                </a:lnTo>
                <a:lnTo>
                  <a:pt x="1010" y="1458"/>
                </a:lnTo>
                <a:lnTo>
                  <a:pt x="1019" y="1489"/>
                </a:lnTo>
                <a:lnTo>
                  <a:pt x="1021" y="1529"/>
                </a:lnTo>
                <a:lnTo>
                  <a:pt x="993" y="1538"/>
                </a:lnTo>
                <a:lnTo>
                  <a:pt x="967" y="1535"/>
                </a:lnTo>
                <a:lnTo>
                  <a:pt x="935" y="1532"/>
                </a:lnTo>
                <a:lnTo>
                  <a:pt x="912" y="1527"/>
                </a:lnTo>
                <a:lnTo>
                  <a:pt x="912" y="1509"/>
                </a:lnTo>
                <a:lnTo>
                  <a:pt x="912" y="1475"/>
                </a:lnTo>
                <a:lnTo>
                  <a:pt x="912" y="1446"/>
                </a:lnTo>
                <a:lnTo>
                  <a:pt x="901" y="1417"/>
                </a:lnTo>
                <a:lnTo>
                  <a:pt x="216" y="1414"/>
                </a:lnTo>
                <a:lnTo>
                  <a:pt x="199" y="1403"/>
                </a:lnTo>
                <a:lnTo>
                  <a:pt x="178" y="1354"/>
                </a:lnTo>
                <a:lnTo>
                  <a:pt x="158" y="1262"/>
                </a:lnTo>
                <a:lnTo>
                  <a:pt x="118" y="1072"/>
                </a:lnTo>
                <a:lnTo>
                  <a:pt x="106" y="1009"/>
                </a:lnTo>
                <a:lnTo>
                  <a:pt x="118" y="908"/>
                </a:lnTo>
                <a:lnTo>
                  <a:pt x="118" y="825"/>
                </a:lnTo>
                <a:lnTo>
                  <a:pt x="124" y="785"/>
                </a:lnTo>
                <a:lnTo>
                  <a:pt x="141" y="762"/>
                </a:lnTo>
                <a:lnTo>
                  <a:pt x="141" y="724"/>
                </a:lnTo>
                <a:lnTo>
                  <a:pt x="135" y="661"/>
                </a:lnTo>
                <a:lnTo>
                  <a:pt x="118" y="601"/>
                </a:lnTo>
                <a:lnTo>
                  <a:pt x="86" y="477"/>
                </a:lnTo>
                <a:lnTo>
                  <a:pt x="55" y="29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7BB707"/>
              </a:gs>
              <a:gs pos="100000">
                <a:srgbClr val="7BB707">
                  <a:gamma/>
                  <a:tint val="40000"/>
                  <a:invGamma/>
                </a:srgbClr>
              </a:gs>
            </a:gsLst>
            <a:lin ang="2700000" scaled="1"/>
          </a:gradFill>
          <a:ln w="9525" cap="rnd">
            <a:noFill/>
            <a:round/>
            <a:headEnd/>
            <a:tailEnd/>
          </a:ln>
          <a:effectLst>
            <a:outerShdw dist="107763" dir="2700000" algn="ctr" rotWithShape="0">
              <a:srgbClr val="B2824E"/>
            </a:outerShdw>
          </a:effec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3328" name="Freeform 143"/>
          <p:cNvSpPr>
            <a:spLocks/>
          </p:cNvSpPr>
          <p:nvPr/>
        </p:nvSpPr>
        <p:spPr bwMode="auto">
          <a:xfrm>
            <a:off x="4221163" y="5030788"/>
            <a:ext cx="87312" cy="80962"/>
          </a:xfrm>
          <a:custGeom>
            <a:avLst/>
            <a:gdLst>
              <a:gd name="T0" fmla="*/ 0 w 55"/>
              <a:gd name="T1" fmla="*/ 0 h 51"/>
              <a:gd name="T2" fmla="*/ 2147483647 w 55"/>
              <a:gd name="T3" fmla="*/ 2147483647 h 51"/>
              <a:gd name="T4" fmla="*/ 2147483647 w 55"/>
              <a:gd name="T5" fmla="*/ 2147483647 h 51"/>
              <a:gd name="T6" fmla="*/ 2147483647 w 55"/>
              <a:gd name="T7" fmla="*/ 2147483647 h 51"/>
              <a:gd name="T8" fmla="*/ 2147483647 w 55"/>
              <a:gd name="T9" fmla="*/ 2147483647 h 51"/>
              <a:gd name="T10" fmla="*/ 2147483647 w 55"/>
              <a:gd name="T11" fmla="*/ 2147483647 h 51"/>
              <a:gd name="T12" fmla="*/ 0 w 55"/>
              <a:gd name="T13" fmla="*/ 0 h 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5"/>
              <a:gd name="T22" fmla="*/ 0 h 51"/>
              <a:gd name="T23" fmla="*/ 55 w 55"/>
              <a:gd name="T24" fmla="*/ 51 h 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5" h="51">
                <a:moveTo>
                  <a:pt x="0" y="0"/>
                </a:moveTo>
                <a:lnTo>
                  <a:pt x="10" y="5"/>
                </a:lnTo>
                <a:lnTo>
                  <a:pt x="27" y="9"/>
                </a:lnTo>
                <a:lnTo>
                  <a:pt x="45" y="11"/>
                </a:lnTo>
                <a:lnTo>
                  <a:pt x="47" y="41"/>
                </a:lnTo>
                <a:lnTo>
                  <a:pt x="54" y="50"/>
                </a:lnTo>
                <a:lnTo>
                  <a:pt x="0" y="0"/>
                </a:lnTo>
              </a:path>
            </a:pathLst>
          </a:custGeom>
          <a:solidFill>
            <a:srgbClr val="B2824E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9" name="Freeform 144"/>
          <p:cNvSpPr>
            <a:spLocks/>
          </p:cNvSpPr>
          <p:nvPr/>
        </p:nvSpPr>
        <p:spPr bwMode="auto">
          <a:xfrm>
            <a:off x="4005263" y="2611439"/>
            <a:ext cx="88900" cy="77787"/>
          </a:xfrm>
          <a:custGeom>
            <a:avLst/>
            <a:gdLst>
              <a:gd name="T0" fmla="*/ 2147483647 w 56"/>
              <a:gd name="T1" fmla="*/ 0 h 49"/>
              <a:gd name="T2" fmla="*/ 2147483647 w 56"/>
              <a:gd name="T3" fmla="*/ 2147483647 h 49"/>
              <a:gd name="T4" fmla="*/ 0 w 56"/>
              <a:gd name="T5" fmla="*/ 2147483647 h 49"/>
              <a:gd name="T6" fmla="*/ 2147483647 w 56"/>
              <a:gd name="T7" fmla="*/ 2147483647 h 49"/>
              <a:gd name="T8" fmla="*/ 2147483647 w 56"/>
              <a:gd name="T9" fmla="*/ 2147483647 h 49"/>
              <a:gd name="T10" fmla="*/ 2147483647 w 56"/>
              <a:gd name="T11" fmla="*/ 0 h 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6"/>
              <a:gd name="T19" fmla="*/ 0 h 49"/>
              <a:gd name="T20" fmla="*/ 56 w 56"/>
              <a:gd name="T21" fmla="*/ 49 h 4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6" h="49">
                <a:moveTo>
                  <a:pt x="8" y="0"/>
                </a:moveTo>
                <a:lnTo>
                  <a:pt x="55" y="48"/>
                </a:lnTo>
                <a:lnTo>
                  <a:pt x="0" y="48"/>
                </a:lnTo>
                <a:lnTo>
                  <a:pt x="6" y="35"/>
                </a:lnTo>
                <a:lnTo>
                  <a:pt x="8" y="24"/>
                </a:lnTo>
                <a:lnTo>
                  <a:pt x="8" y="0"/>
                </a:lnTo>
              </a:path>
            </a:pathLst>
          </a:custGeom>
          <a:solidFill>
            <a:srgbClr val="B2824E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0" name="Freeform 145"/>
          <p:cNvSpPr>
            <a:spLocks/>
          </p:cNvSpPr>
          <p:nvPr/>
        </p:nvSpPr>
        <p:spPr bwMode="auto">
          <a:xfrm>
            <a:off x="4198938" y="2903539"/>
            <a:ext cx="76200" cy="84137"/>
          </a:xfrm>
          <a:custGeom>
            <a:avLst/>
            <a:gdLst>
              <a:gd name="T0" fmla="*/ 2147483647 w 48"/>
              <a:gd name="T1" fmla="*/ 2147483647 h 53"/>
              <a:gd name="T2" fmla="*/ 2147483647 w 48"/>
              <a:gd name="T3" fmla="*/ 2147483647 h 53"/>
              <a:gd name="T4" fmla="*/ 2147483647 w 48"/>
              <a:gd name="T5" fmla="*/ 2147483647 h 53"/>
              <a:gd name="T6" fmla="*/ 0 w 48"/>
              <a:gd name="T7" fmla="*/ 0 h 53"/>
              <a:gd name="T8" fmla="*/ 2147483647 w 48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53"/>
              <a:gd name="T17" fmla="*/ 48 w 48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53">
                <a:moveTo>
                  <a:pt x="47" y="52"/>
                </a:moveTo>
                <a:lnTo>
                  <a:pt x="20" y="39"/>
                </a:lnTo>
                <a:lnTo>
                  <a:pt x="2" y="7"/>
                </a:lnTo>
                <a:lnTo>
                  <a:pt x="0" y="0"/>
                </a:lnTo>
                <a:lnTo>
                  <a:pt x="47" y="52"/>
                </a:lnTo>
              </a:path>
            </a:pathLst>
          </a:custGeom>
          <a:solidFill>
            <a:srgbClr val="B2824E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331" name="Group 146"/>
          <p:cNvGrpSpPr>
            <a:grpSpLocks/>
          </p:cNvGrpSpPr>
          <p:nvPr/>
        </p:nvGrpSpPr>
        <p:grpSpPr bwMode="auto">
          <a:xfrm>
            <a:off x="4119564" y="2455864"/>
            <a:ext cx="2257425" cy="1495425"/>
            <a:chOff x="1563" y="2027"/>
            <a:chExt cx="1422" cy="942"/>
          </a:xfrm>
        </p:grpSpPr>
        <p:sp>
          <p:nvSpPr>
            <p:cNvPr id="87187" name="Freeform 147"/>
            <p:cNvSpPr>
              <a:spLocks/>
            </p:cNvSpPr>
            <p:nvPr/>
          </p:nvSpPr>
          <p:spPr bwMode="auto">
            <a:xfrm>
              <a:off x="1563" y="2027"/>
              <a:ext cx="1381" cy="933"/>
            </a:xfrm>
            <a:custGeom>
              <a:avLst/>
              <a:gdLst/>
              <a:ahLst/>
              <a:cxnLst>
                <a:cxn ang="0">
                  <a:pos x="1380" y="356"/>
                </a:cxn>
                <a:cxn ang="0">
                  <a:pos x="1024" y="115"/>
                </a:cxn>
                <a:cxn ang="0">
                  <a:pos x="726" y="115"/>
                </a:cxn>
                <a:cxn ang="0">
                  <a:pos x="723" y="59"/>
                </a:cxn>
                <a:cxn ang="0">
                  <a:pos x="654" y="0"/>
                </a:cxn>
                <a:cxn ang="0">
                  <a:pos x="193" y="0"/>
                </a:cxn>
                <a:cxn ang="0">
                  <a:pos x="32" y="27"/>
                </a:cxn>
                <a:cxn ang="0">
                  <a:pos x="32" y="70"/>
                </a:cxn>
                <a:cxn ang="0">
                  <a:pos x="16" y="88"/>
                </a:cxn>
                <a:cxn ang="0">
                  <a:pos x="0" y="115"/>
                </a:cxn>
                <a:cxn ang="0">
                  <a:pos x="72" y="171"/>
                </a:cxn>
                <a:cxn ang="0">
                  <a:pos x="142" y="196"/>
                </a:cxn>
                <a:cxn ang="0">
                  <a:pos x="225" y="378"/>
                </a:cxn>
                <a:cxn ang="0">
                  <a:pos x="295" y="506"/>
                </a:cxn>
                <a:cxn ang="0">
                  <a:pos x="397" y="659"/>
                </a:cxn>
                <a:cxn ang="0">
                  <a:pos x="520" y="811"/>
                </a:cxn>
                <a:cxn ang="0">
                  <a:pos x="525" y="852"/>
                </a:cxn>
                <a:cxn ang="0">
                  <a:pos x="536" y="900"/>
                </a:cxn>
                <a:cxn ang="0">
                  <a:pos x="560" y="916"/>
                </a:cxn>
                <a:cxn ang="0">
                  <a:pos x="606" y="932"/>
                </a:cxn>
                <a:cxn ang="0">
                  <a:pos x="616" y="929"/>
                </a:cxn>
                <a:cxn ang="0">
                  <a:pos x="662" y="892"/>
                </a:cxn>
                <a:cxn ang="0">
                  <a:pos x="715" y="860"/>
                </a:cxn>
                <a:cxn ang="0">
                  <a:pos x="815" y="828"/>
                </a:cxn>
                <a:cxn ang="0">
                  <a:pos x="933" y="769"/>
                </a:cxn>
                <a:cxn ang="0">
                  <a:pos x="1075" y="710"/>
                </a:cxn>
                <a:cxn ang="0">
                  <a:pos x="1144" y="653"/>
                </a:cxn>
                <a:cxn ang="0">
                  <a:pos x="1192" y="578"/>
                </a:cxn>
                <a:cxn ang="0">
                  <a:pos x="1241" y="493"/>
                </a:cxn>
                <a:cxn ang="0">
                  <a:pos x="1294" y="434"/>
                </a:cxn>
                <a:cxn ang="0">
                  <a:pos x="1380" y="356"/>
                </a:cxn>
              </a:cxnLst>
              <a:rect l="0" t="0" r="r" b="b"/>
              <a:pathLst>
                <a:path w="1381" h="933">
                  <a:moveTo>
                    <a:pt x="1380" y="356"/>
                  </a:moveTo>
                  <a:lnTo>
                    <a:pt x="1024" y="115"/>
                  </a:lnTo>
                  <a:lnTo>
                    <a:pt x="726" y="115"/>
                  </a:lnTo>
                  <a:lnTo>
                    <a:pt x="723" y="59"/>
                  </a:lnTo>
                  <a:lnTo>
                    <a:pt x="654" y="0"/>
                  </a:lnTo>
                  <a:lnTo>
                    <a:pt x="193" y="0"/>
                  </a:lnTo>
                  <a:lnTo>
                    <a:pt x="32" y="27"/>
                  </a:lnTo>
                  <a:lnTo>
                    <a:pt x="32" y="70"/>
                  </a:lnTo>
                  <a:lnTo>
                    <a:pt x="16" y="88"/>
                  </a:lnTo>
                  <a:lnTo>
                    <a:pt x="0" y="115"/>
                  </a:lnTo>
                  <a:lnTo>
                    <a:pt x="72" y="171"/>
                  </a:lnTo>
                  <a:lnTo>
                    <a:pt x="142" y="196"/>
                  </a:lnTo>
                  <a:lnTo>
                    <a:pt x="225" y="378"/>
                  </a:lnTo>
                  <a:lnTo>
                    <a:pt x="295" y="506"/>
                  </a:lnTo>
                  <a:lnTo>
                    <a:pt x="397" y="659"/>
                  </a:lnTo>
                  <a:lnTo>
                    <a:pt x="520" y="811"/>
                  </a:lnTo>
                  <a:lnTo>
                    <a:pt x="525" y="852"/>
                  </a:lnTo>
                  <a:lnTo>
                    <a:pt x="536" y="900"/>
                  </a:lnTo>
                  <a:lnTo>
                    <a:pt x="560" y="916"/>
                  </a:lnTo>
                  <a:lnTo>
                    <a:pt x="606" y="932"/>
                  </a:lnTo>
                  <a:lnTo>
                    <a:pt x="616" y="929"/>
                  </a:lnTo>
                  <a:lnTo>
                    <a:pt x="662" y="892"/>
                  </a:lnTo>
                  <a:lnTo>
                    <a:pt x="715" y="860"/>
                  </a:lnTo>
                  <a:lnTo>
                    <a:pt x="815" y="828"/>
                  </a:lnTo>
                  <a:lnTo>
                    <a:pt x="933" y="769"/>
                  </a:lnTo>
                  <a:lnTo>
                    <a:pt x="1075" y="710"/>
                  </a:lnTo>
                  <a:lnTo>
                    <a:pt x="1144" y="653"/>
                  </a:lnTo>
                  <a:lnTo>
                    <a:pt x="1192" y="578"/>
                  </a:lnTo>
                  <a:lnTo>
                    <a:pt x="1241" y="493"/>
                  </a:lnTo>
                  <a:lnTo>
                    <a:pt x="1294" y="434"/>
                  </a:lnTo>
                  <a:lnTo>
                    <a:pt x="1380" y="356"/>
                  </a:lnTo>
                </a:path>
              </a:pathLst>
            </a:custGeom>
            <a:gradFill rotWithShape="0">
              <a:gsLst>
                <a:gs pos="0">
                  <a:srgbClr val="7BB707"/>
                </a:gs>
                <a:gs pos="100000">
                  <a:srgbClr val="7BB707">
                    <a:gamma/>
                    <a:tint val="40000"/>
                    <a:invGamma/>
                  </a:srgbClr>
                </a:gs>
              </a:gsLst>
              <a:lin ang="2700000" scaled="1"/>
            </a:gradFill>
            <a:ln w="9525" cap="rnd">
              <a:noFill/>
              <a:round/>
              <a:headEnd/>
              <a:tailEnd/>
            </a:ln>
            <a:effectLst>
              <a:outerShdw dist="107763" dir="2700000" algn="ctr" rotWithShape="0">
                <a:srgbClr val="B2824E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412" name="Freeform 148"/>
            <p:cNvSpPr>
              <a:spLocks/>
            </p:cNvSpPr>
            <p:nvPr/>
          </p:nvSpPr>
          <p:spPr bwMode="auto">
            <a:xfrm>
              <a:off x="2099" y="2928"/>
              <a:ext cx="38" cy="41"/>
            </a:xfrm>
            <a:custGeom>
              <a:avLst/>
              <a:gdLst>
                <a:gd name="T0" fmla="*/ 0 w 38"/>
                <a:gd name="T1" fmla="*/ 0 h 41"/>
                <a:gd name="T2" fmla="*/ 35 w 38"/>
                <a:gd name="T3" fmla="*/ 22 h 41"/>
                <a:gd name="T4" fmla="*/ 37 w 38"/>
                <a:gd name="T5" fmla="*/ 40 h 41"/>
                <a:gd name="T6" fmla="*/ 12 w 38"/>
                <a:gd name="T7" fmla="*/ 22 h 41"/>
                <a:gd name="T8" fmla="*/ 0 w 38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41"/>
                <a:gd name="T17" fmla="*/ 38 w 38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41">
                  <a:moveTo>
                    <a:pt x="0" y="0"/>
                  </a:moveTo>
                  <a:lnTo>
                    <a:pt x="35" y="22"/>
                  </a:lnTo>
                  <a:lnTo>
                    <a:pt x="37" y="40"/>
                  </a:lnTo>
                  <a:lnTo>
                    <a:pt x="12" y="22"/>
                  </a:lnTo>
                  <a:lnTo>
                    <a:pt x="0" y="0"/>
                  </a:lnTo>
                </a:path>
              </a:pathLst>
            </a:custGeom>
            <a:solidFill>
              <a:srgbClr val="B2824E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3" name="Freeform 149"/>
            <p:cNvSpPr>
              <a:spLocks/>
            </p:cNvSpPr>
            <p:nvPr/>
          </p:nvSpPr>
          <p:spPr bwMode="auto">
            <a:xfrm>
              <a:off x="1563" y="2142"/>
              <a:ext cx="60" cy="51"/>
            </a:xfrm>
            <a:custGeom>
              <a:avLst/>
              <a:gdLst>
                <a:gd name="T0" fmla="*/ 52 w 60"/>
                <a:gd name="T1" fmla="*/ 50 h 51"/>
                <a:gd name="T2" fmla="*/ 0 w 60"/>
                <a:gd name="T3" fmla="*/ 0 h 51"/>
                <a:gd name="T4" fmla="*/ 59 w 60"/>
                <a:gd name="T5" fmla="*/ 48 h 51"/>
                <a:gd name="T6" fmla="*/ 52 w 60"/>
                <a:gd name="T7" fmla="*/ 5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51"/>
                <a:gd name="T14" fmla="*/ 60 w 60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51">
                  <a:moveTo>
                    <a:pt x="52" y="50"/>
                  </a:moveTo>
                  <a:lnTo>
                    <a:pt x="0" y="0"/>
                  </a:lnTo>
                  <a:lnTo>
                    <a:pt x="59" y="48"/>
                  </a:lnTo>
                  <a:lnTo>
                    <a:pt x="52" y="50"/>
                  </a:lnTo>
                </a:path>
              </a:pathLst>
            </a:custGeom>
            <a:solidFill>
              <a:srgbClr val="B2824E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4" name="Freeform 150"/>
            <p:cNvSpPr>
              <a:spLocks/>
            </p:cNvSpPr>
            <p:nvPr/>
          </p:nvSpPr>
          <p:spPr bwMode="auto">
            <a:xfrm>
              <a:off x="2934" y="2385"/>
              <a:ext cx="51" cy="40"/>
            </a:xfrm>
            <a:custGeom>
              <a:avLst/>
              <a:gdLst>
                <a:gd name="T0" fmla="*/ 7 w 51"/>
                <a:gd name="T1" fmla="*/ 0 h 40"/>
                <a:gd name="T2" fmla="*/ 50 w 51"/>
                <a:gd name="T3" fmla="*/ 39 h 40"/>
                <a:gd name="T4" fmla="*/ 0 w 51"/>
                <a:gd name="T5" fmla="*/ 9 h 40"/>
                <a:gd name="T6" fmla="*/ 7 w 51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40"/>
                <a:gd name="T14" fmla="*/ 51 w 51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40">
                  <a:moveTo>
                    <a:pt x="7" y="0"/>
                  </a:moveTo>
                  <a:lnTo>
                    <a:pt x="50" y="39"/>
                  </a:lnTo>
                  <a:lnTo>
                    <a:pt x="0" y="9"/>
                  </a:lnTo>
                  <a:lnTo>
                    <a:pt x="7" y="0"/>
                  </a:lnTo>
                </a:path>
              </a:pathLst>
            </a:custGeom>
            <a:solidFill>
              <a:srgbClr val="B2824E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2" name="Group 151"/>
          <p:cNvGrpSpPr>
            <a:grpSpLocks/>
          </p:cNvGrpSpPr>
          <p:nvPr/>
        </p:nvGrpSpPr>
        <p:grpSpPr bwMode="auto">
          <a:xfrm>
            <a:off x="3681413" y="1435101"/>
            <a:ext cx="4197350" cy="1489075"/>
            <a:chOff x="1287" y="1384"/>
            <a:chExt cx="2644" cy="938"/>
          </a:xfrm>
        </p:grpSpPr>
        <p:sp>
          <p:nvSpPr>
            <p:cNvPr id="87192" name="Freeform 152"/>
            <p:cNvSpPr>
              <a:spLocks/>
            </p:cNvSpPr>
            <p:nvPr/>
          </p:nvSpPr>
          <p:spPr bwMode="auto">
            <a:xfrm>
              <a:off x="1287" y="1384"/>
              <a:ext cx="2611" cy="901"/>
            </a:xfrm>
            <a:custGeom>
              <a:avLst/>
              <a:gdLst/>
              <a:ahLst/>
              <a:cxnLst>
                <a:cxn ang="0">
                  <a:pos x="80" y="504"/>
                </a:cxn>
                <a:cxn ang="0">
                  <a:pos x="177" y="477"/>
                </a:cxn>
                <a:cxn ang="0">
                  <a:pos x="284" y="445"/>
                </a:cxn>
                <a:cxn ang="0">
                  <a:pos x="375" y="359"/>
                </a:cxn>
                <a:cxn ang="0">
                  <a:pos x="493" y="321"/>
                </a:cxn>
                <a:cxn ang="0">
                  <a:pos x="590" y="246"/>
                </a:cxn>
                <a:cxn ang="0">
                  <a:pos x="659" y="230"/>
                </a:cxn>
                <a:cxn ang="0">
                  <a:pos x="756" y="177"/>
                </a:cxn>
                <a:cxn ang="0">
                  <a:pos x="782" y="80"/>
                </a:cxn>
                <a:cxn ang="0">
                  <a:pos x="954" y="91"/>
                </a:cxn>
                <a:cxn ang="0">
                  <a:pos x="1125" y="80"/>
                </a:cxn>
                <a:cxn ang="0">
                  <a:pos x="1313" y="70"/>
                </a:cxn>
                <a:cxn ang="0">
                  <a:pos x="1543" y="54"/>
                </a:cxn>
                <a:cxn ang="0">
                  <a:pos x="1726" y="43"/>
                </a:cxn>
                <a:cxn ang="0">
                  <a:pos x="1854" y="27"/>
                </a:cxn>
                <a:cxn ang="0">
                  <a:pos x="2020" y="16"/>
                </a:cxn>
                <a:cxn ang="0">
                  <a:pos x="2299" y="16"/>
                </a:cxn>
                <a:cxn ang="0">
                  <a:pos x="2449" y="5"/>
                </a:cxn>
                <a:cxn ang="0">
                  <a:pos x="2546" y="64"/>
                </a:cxn>
                <a:cxn ang="0">
                  <a:pos x="2594" y="155"/>
                </a:cxn>
                <a:cxn ang="0">
                  <a:pos x="2476" y="129"/>
                </a:cxn>
                <a:cxn ang="0">
                  <a:pos x="2363" y="161"/>
                </a:cxn>
                <a:cxn ang="0">
                  <a:pos x="2412" y="193"/>
                </a:cxn>
                <a:cxn ang="0">
                  <a:pos x="2551" y="198"/>
                </a:cxn>
                <a:cxn ang="0">
                  <a:pos x="2589" y="263"/>
                </a:cxn>
                <a:cxn ang="0">
                  <a:pos x="2535" y="354"/>
                </a:cxn>
                <a:cxn ang="0">
                  <a:pos x="2455" y="418"/>
                </a:cxn>
                <a:cxn ang="0">
                  <a:pos x="2283" y="364"/>
                </a:cxn>
                <a:cxn ang="0">
                  <a:pos x="2288" y="396"/>
                </a:cxn>
                <a:cxn ang="0">
                  <a:pos x="2374" y="493"/>
                </a:cxn>
                <a:cxn ang="0">
                  <a:pos x="2272" y="541"/>
                </a:cxn>
                <a:cxn ang="0">
                  <a:pos x="2144" y="520"/>
                </a:cxn>
                <a:cxn ang="0">
                  <a:pos x="2235" y="579"/>
                </a:cxn>
                <a:cxn ang="0">
                  <a:pos x="2347" y="589"/>
                </a:cxn>
                <a:cxn ang="0">
                  <a:pos x="2460" y="530"/>
                </a:cxn>
                <a:cxn ang="0">
                  <a:pos x="2401" y="638"/>
                </a:cxn>
                <a:cxn ang="0">
                  <a:pos x="2288" y="723"/>
                </a:cxn>
                <a:cxn ang="0">
                  <a:pos x="2176" y="761"/>
                </a:cxn>
                <a:cxn ang="0">
                  <a:pos x="2063" y="755"/>
                </a:cxn>
                <a:cxn ang="0">
                  <a:pos x="1951" y="798"/>
                </a:cxn>
                <a:cxn ang="0">
                  <a:pos x="1828" y="863"/>
                </a:cxn>
                <a:cxn ang="0">
                  <a:pos x="1715" y="895"/>
                </a:cxn>
                <a:cxn ang="0">
                  <a:pos x="1608" y="820"/>
                </a:cxn>
                <a:cxn ang="0">
                  <a:pos x="1431" y="702"/>
                </a:cxn>
                <a:cxn ang="0">
                  <a:pos x="1318" y="648"/>
                </a:cxn>
                <a:cxn ang="0">
                  <a:pos x="1190" y="648"/>
                </a:cxn>
                <a:cxn ang="0">
                  <a:pos x="1077" y="648"/>
                </a:cxn>
                <a:cxn ang="0">
                  <a:pos x="1024" y="557"/>
                </a:cxn>
                <a:cxn ang="0">
                  <a:pos x="863" y="541"/>
                </a:cxn>
                <a:cxn ang="0">
                  <a:pos x="740" y="530"/>
                </a:cxn>
                <a:cxn ang="0">
                  <a:pos x="584" y="530"/>
                </a:cxn>
                <a:cxn ang="0">
                  <a:pos x="472" y="536"/>
                </a:cxn>
                <a:cxn ang="0">
                  <a:pos x="359" y="557"/>
                </a:cxn>
                <a:cxn ang="0">
                  <a:pos x="225" y="557"/>
                </a:cxn>
                <a:cxn ang="0">
                  <a:pos x="113" y="557"/>
                </a:cxn>
                <a:cxn ang="0">
                  <a:pos x="0" y="557"/>
                </a:cxn>
              </a:cxnLst>
              <a:rect l="0" t="0" r="r" b="b"/>
              <a:pathLst>
                <a:path w="2611" h="901">
                  <a:moveTo>
                    <a:pt x="0" y="557"/>
                  </a:moveTo>
                  <a:lnTo>
                    <a:pt x="11" y="541"/>
                  </a:lnTo>
                  <a:lnTo>
                    <a:pt x="16" y="525"/>
                  </a:lnTo>
                  <a:lnTo>
                    <a:pt x="32" y="514"/>
                  </a:lnTo>
                  <a:lnTo>
                    <a:pt x="48" y="509"/>
                  </a:lnTo>
                  <a:lnTo>
                    <a:pt x="64" y="509"/>
                  </a:lnTo>
                  <a:lnTo>
                    <a:pt x="80" y="504"/>
                  </a:lnTo>
                  <a:lnTo>
                    <a:pt x="80" y="488"/>
                  </a:lnTo>
                  <a:lnTo>
                    <a:pt x="96" y="477"/>
                  </a:lnTo>
                  <a:lnTo>
                    <a:pt x="113" y="477"/>
                  </a:lnTo>
                  <a:lnTo>
                    <a:pt x="129" y="477"/>
                  </a:lnTo>
                  <a:lnTo>
                    <a:pt x="145" y="477"/>
                  </a:lnTo>
                  <a:lnTo>
                    <a:pt x="161" y="477"/>
                  </a:lnTo>
                  <a:lnTo>
                    <a:pt x="177" y="477"/>
                  </a:lnTo>
                  <a:lnTo>
                    <a:pt x="193" y="488"/>
                  </a:lnTo>
                  <a:lnTo>
                    <a:pt x="209" y="488"/>
                  </a:lnTo>
                  <a:lnTo>
                    <a:pt x="230" y="493"/>
                  </a:lnTo>
                  <a:lnTo>
                    <a:pt x="252" y="493"/>
                  </a:lnTo>
                  <a:lnTo>
                    <a:pt x="263" y="477"/>
                  </a:lnTo>
                  <a:lnTo>
                    <a:pt x="273" y="461"/>
                  </a:lnTo>
                  <a:lnTo>
                    <a:pt x="284" y="445"/>
                  </a:lnTo>
                  <a:lnTo>
                    <a:pt x="295" y="429"/>
                  </a:lnTo>
                  <a:lnTo>
                    <a:pt x="311" y="423"/>
                  </a:lnTo>
                  <a:lnTo>
                    <a:pt x="316" y="407"/>
                  </a:lnTo>
                  <a:lnTo>
                    <a:pt x="327" y="391"/>
                  </a:lnTo>
                  <a:lnTo>
                    <a:pt x="343" y="386"/>
                  </a:lnTo>
                  <a:lnTo>
                    <a:pt x="359" y="370"/>
                  </a:lnTo>
                  <a:lnTo>
                    <a:pt x="375" y="359"/>
                  </a:lnTo>
                  <a:lnTo>
                    <a:pt x="391" y="338"/>
                  </a:lnTo>
                  <a:lnTo>
                    <a:pt x="407" y="332"/>
                  </a:lnTo>
                  <a:lnTo>
                    <a:pt x="423" y="332"/>
                  </a:lnTo>
                  <a:lnTo>
                    <a:pt x="445" y="332"/>
                  </a:lnTo>
                  <a:lnTo>
                    <a:pt x="461" y="332"/>
                  </a:lnTo>
                  <a:lnTo>
                    <a:pt x="477" y="332"/>
                  </a:lnTo>
                  <a:lnTo>
                    <a:pt x="493" y="321"/>
                  </a:lnTo>
                  <a:lnTo>
                    <a:pt x="509" y="311"/>
                  </a:lnTo>
                  <a:lnTo>
                    <a:pt x="520" y="295"/>
                  </a:lnTo>
                  <a:lnTo>
                    <a:pt x="531" y="279"/>
                  </a:lnTo>
                  <a:lnTo>
                    <a:pt x="547" y="268"/>
                  </a:lnTo>
                  <a:lnTo>
                    <a:pt x="557" y="252"/>
                  </a:lnTo>
                  <a:lnTo>
                    <a:pt x="573" y="246"/>
                  </a:lnTo>
                  <a:lnTo>
                    <a:pt x="590" y="246"/>
                  </a:lnTo>
                  <a:lnTo>
                    <a:pt x="606" y="263"/>
                  </a:lnTo>
                  <a:lnTo>
                    <a:pt x="616" y="279"/>
                  </a:lnTo>
                  <a:lnTo>
                    <a:pt x="632" y="284"/>
                  </a:lnTo>
                  <a:lnTo>
                    <a:pt x="648" y="279"/>
                  </a:lnTo>
                  <a:lnTo>
                    <a:pt x="648" y="263"/>
                  </a:lnTo>
                  <a:lnTo>
                    <a:pt x="654" y="246"/>
                  </a:lnTo>
                  <a:lnTo>
                    <a:pt x="659" y="230"/>
                  </a:lnTo>
                  <a:lnTo>
                    <a:pt x="675" y="230"/>
                  </a:lnTo>
                  <a:lnTo>
                    <a:pt x="691" y="230"/>
                  </a:lnTo>
                  <a:lnTo>
                    <a:pt x="707" y="230"/>
                  </a:lnTo>
                  <a:lnTo>
                    <a:pt x="718" y="214"/>
                  </a:lnTo>
                  <a:lnTo>
                    <a:pt x="734" y="214"/>
                  </a:lnTo>
                  <a:lnTo>
                    <a:pt x="750" y="198"/>
                  </a:lnTo>
                  <a:lnTo>
                    <a:pt x="756" y="177"/>
                  </a:lnTo>
                  <a:lnTo>
                    <a:pt x="756" y="161"/>
                  </a:lnTo>
                  <a:lnTo>
                    <a:pt x="756" y="145"/>
                  </a:lnTo>
                  <a:lnTo>
                    <a:pt x="750" y="129"/>
                  </a:lnTo>
                  <a:lnTo>
                    <a:pt x="750" y="113"/>
                  </a:lnTo>
                  <a:lnTo>
                    <a:pt x="761" y="96"/>
                  </a:lnTo>
                  <a:lnTo>
                    <a:pt x="766" y="80"/>
                  </a:lnTo>
                  <a:lnTo>
                    <a:pt x="782" y="80"/>
                  </a:lnTo>
                  <a:lnTo>
                    <a:pt x="799" y="80"/>
                  </a:lnTo>
                  <a:lnTo>
                    <a:pt x="815" y="80"/>
                  </a:lnTo>
                  <a:lnTo>
                    <a:pt x="863" y="80"/>
                  </a:lnTo>
                  <a:lnTo>
                    <a:pt x="906" y="80"/>
                  </a:lnTo>
                  <a:lnTo>
                    <a:pt x="922" y="86"/>
                  </a:lnTo>
                  <a:lnTo>
                    <a:pt x="938" y="86"/>
                  </a:lnTo>
                  <a:lnTo>
                    <a:pt x="954" y="91"/>
                  </a:lnTo>
                  <a:lnTo>
                    <a:pt x="997" y="91"/>
                  </a:lnTo>
                  <a:lnTo>
                    <a:pt x="1013" y="91"/>
                  </a:lnTo>
                  <a:lnTo>
                    <a:pt x="1029" y="91"/>
                  </a:lnTo>
                  <a:lnTo>
                    <a:pt x="1045" y="91"/>
                  </a:lnTo>
                  <a:lnTo>
                    <a:pt x="1093" y="86"/>
                  </a:lnTo>
                  <a:lnTo>
                    <a:pt x="1109" y="80"/>
                  </a:lnTo>
                  <a:lnTo>
                    <a:pt x="1125" y="80"/>
                  </a:lnTo>
                  <a:lnTo>
                    <a:pt x="1142" y="75"/>
                  </a:lnTo>
                  <a:lnTo>
                    <a:pt x="1174" y="75"/>
                  </a:lnTo>
                  <a:lnTo>
                    <a:pt x="1211" y="70"/>
                  </a:lnTo>
                  <a:lnTo>
                    <a:pt x="1243" y="70"/>
                  </a:lnTo>
                  <a:lnTo>
                    <a:pt x="1265" y="70"/>
                  </a:lnTo>
                  <a:lnTo>
                    <a:pt x="1297" y="70"/>
                  </a:lnTo>
                  <a:lnTo>
                    <a:pt x="1313" y="70"/>
                  </a:lnTo>
                  <a:lnTo>
                    <a:pt x="1367" y="70"/>
                  </a:lnTo>
                  <a:lnTo>
                    <a:pt x="1383" y="64"/>
                  </a:lnTo>
                  <a:lnTo>
                    <a:pt x="1399" y="64"/>
                  </a:lnTo>
                  <a:lnTo>
                    <a:pt x="1442" y="59"/>
                  </a:lnTo>
                  <a:lnTo>
                    <a:pt x="1458" y="59"/>
                  </a:lnTo>
                  <a:lnTo>
                    <a:pt x="1501" y="59"/>
                  </a:lnTo>
                  <a:lnTo>
                    <a:pt x="1543" y="54"/>
                  </a:lnTo>
                  <a:lnTo>
                    <a:pt x="1597" y="48"/>
                  </a:lnTo>
                  <a:lnTo>
                    <a:pt x="1613" y="48"/>
                  </a:lnTo>
                  <a:lnTo>
                    <a:pt x="1635" y="48"/>
                  </a:lnTo>
                  <a:lnTo>
                    <a:pt x="1651" y="48"/>
                  </a:lnTo>
                  <a:lnTo>
                    <a:pt x="1667" y="48"/>
                  </a:lnTo>
                  <a:lnTo>
                    <a:pt x="1688" y="43"/>
                  </a:lnTo>
                  <a:lnTo>
                    <a:pt x="1726" y="43"/>
                  </a:lnTo>
                  <a:lnTo>
                    <a:pt x="1758" y="43"/>
                  </a:lnTo>
                  <a:lnTo>
                    <a:pt x="1774" y="43"/>
                  </a:lnTo>
                  <a:lnTo>
                    <a:pt x="1790" y="43"/>
                  </a:lnTo>
                  <a:lnTo>
                    <a:pt x="1806" y="38"/>
                  </a:lnTo>
                  <a:lnTo>
                    <a:pt x="1822" y="38"/>
                  </a:lnTo>
                  <a:lnTo>
                    <a:pt x="1838" y="27"/>
                  </a:lnTo>
                  <a:lnTo>
                    <a:pt x="1854" y="27"/>
                  </a:lnTo>
                  <a:lnTo>
                    <a:pt x="1870" y="16"/>
                  </a:lnTo>
                  <a:lnTo>
                    <a:pt x="1886" y="16"/>
                  </a:lnTo>
                  <a:lnTo>
                    <a:pt x="1903" y="16"/>
                  </a:lnTo>
                  <a:lnTo>
                    <a:pt x="1919" y="16"/>
                  </a:lnTo>
                  <a:lnTo>
                    <a:pt x="1951" y="16"/>
                  </a:lnTo>
                  <a:lnTo>
                    <a:pt x="1967" y="16"/>
                  </a:lnTo>
                  <a:lnTo>
                    <a:pt x="2020" y="16"/>
                  </a:lnTo>
                  <a:lnTo>
                    <a:pt x="2063" y="16"/>
                  </a:lnTo>
                  <a:lnTo>
                    <a:pt x="2117" y="16"/>
                  </a:lnTo>
                  <a:lnTo>
                    <a:pt x="2149" y="16"/>
                  </a:lnTo>
                  <a:lnTo>
                    <a:pt x="2192" y="16"/>
                  </a:lnTo>
                  <a:lnTo>
                    <a:pt x="2235" y="16"/>
                  </a:lnTo>
                  <a:lnTo>
                    <a:pt x="2267" y="16"/>
                  </a:lnTo>
                  <a:lnTo>
                    <a:pt x="2299" y="16"/>
                  </a:lnTo>
                  <a:lnTo>
                    <a:pt x="2321" y="16"/>
                  </a:lnTo>
                  <a:lnTo>
                    <a:pt x="2337" y="16"/>
                  </a:lnTo>
                  <a:lnTo>
                    <a:pt x="2353" y="16"/>
                  </a:lnTo>
                  <a:lnTo>
                    <a:pt x="2385" y="16"/>
                  </a:lnTo>
                  <a:lnTo>
                    <a:pt x="2417" y="16"/>
                  </a:lnTo>
                  <a:lnTo>
                    <a:pt x="2433" y="16"/>
                  </a:lnTo>
                  <a:lnTo>
                    <a:pt x="2449" y="5"/>
                  </a:lnTo>
                  <a:lnTo>
                    <a:pt x="2465" y="0"/>
                  </a:lnTo>
                  <a:lnTo>
                    <a:pt x="2481" y="5"/>
                  </a:lnTo>
                  <a:lnTo>
                    <a:pt x="2497" y="16"/>
                  </a:lnTo>
                  <a:lnTo>
                    <a:pt x="2503" y="32"/>
                  </a:lnTo>
                  <a:lnTo>
                    <a:pt x="2519" y="38"/>
                  </a:lnTo>
                  <a:lnTo>
                    <a:pt x="2535" y="48"/>
                  </a:lnTo>
                  <a:lnTo>
                    <a:pt x="2546" y="64"/>
                  </a:lnTo>
                  <a:lnTo>
                    <a:pt x="2556" y="80"/>
                  </a:lnTo>
                  <a:lnTo>
                    <a:pt x="2562" y="96"/>
                  </a:lnTo>
                  <a:lnTo>
                    <a:pt x="2578" y="107"/>
                  </a:lnTo>
                  <a:lnTo>
                    <a:pt x="2594" y="113"/>
                  </a:lnTo>
                  <a:lnTo>
                    <a:pt x="2599" y="129"/>
                  </a:lnTo>
                  <a:lnTo>
                    <a:pt x="2610" y="145"/>
                  </a:lnTo>
                  <a:lnTo>
                    <a:pt x="2594" y="155"/>
                  </a:lnTo>
                  <a:lnTo>
                    <a:pt x="2578" y="155"/>
                  </a:lnTo>
                  <a:lnTo>
                    <a:pt x="2562" y="155"/>
                  </a:lnTo>
                  <a:lnTo>
                    <a:pt x="2546" y="155"/>
                  </a:lnTo>
                  <a:lnTo>
                    <a:pt x="2524" y="145"/>
                  </a:lnTo>
                  <a:lnTo>
                    <a:pt x="2508" y="139"/>
                  </a:lnTo>
                  <a:lnTo>
                    <a:pt x="2492" y="129"/>
                  </a:lnTo>
                  <a:lnTo>
                    <a:pt x="2476" y="129"/>
                  </a:lnTo>
                  <a:lnTo>
                    <a:pt x="2455" y="129"/>
                  </a:lnTo>
                  <a:lnTo>
                    <a:pt x="2439" y="123"/>
                  </a:lnTo>
                  <a:lnTo>
                    <a:pt x="2422" y="134"/>
                  </a:lnTo>
                  <a:lnTo>
                    <a:pt x="2406" y="145"/>
                  </a:lnTo>
                  <a:lnTo>
                    <a:pt x="2390" y="134"/>
                  </a:lnTo>
                  <a:lnTo>
                    <a:pt x="2374" y="145"/>
                  </a:lnTo>
                  <a:lnTo>
                    <a:pt x="2363" y="161"/>
                  </a:lnTo>
                  <a:lnTo>
                    <a:pt x="2342" y="166"/>
                  </a:lnTo>
                  <a:lnTo>
                    <a:pt x="2326" y="155"/>
                  </a:lnTo>
                  <a:lnTo>
                    <a:pt x="2310" y="145"/>
                  </a:lnTo>
                  <a:lnTo>
                    <a:pt x="2321" y="161"/>
                  </a:lnTo>
                  <a:lnTo>
                    <a:pt x="2331" y="177"/>
                  </a:lnTo>
                  <a:lnTo>
                    <a:pt x="2369" y="188"/>
                  </a:lnTo>
                  <a:lnTo>
                    <a:pt x="2412" y="193"/>
                  </a:lnTo>
                  <a:lnTo>
                    <a:pt x="2428" y="193"/>
                  </a:lnTo>
                  <a:lnTo>
                    <a:pt x="2444" y="193"/>
                  </a:lnTo>
                  <a:lnTo>
                    <a:pt x="2460" y="193"/>
                  </a:lnTo>
                  <a:lnTo>
                    <a:pt x="2481" y="193"/>
                  </a:lnTo>
                  <a:lnTo>
                    <a:pt x="2503" y="198"/>
                  </a:lnTo>
                  <a:lnTo>
                    <a:pt x="2535" y="198"/>
                  </a:lnTo>
                  <a:lnTo>
                    <a:pt x="2551" y="198"/>
                  </a:lnTo>
                  <a:lnTo>
                    <a:pt x="2567" y="198"/>
                  </a:lnTo>
                  <a:lnTo>
                    <a:pt x="2583" y="198"/>
                  </a:lnTo>
                  <a:lnTo>
                    <a:pt x="2599" y="198"/>
                  </a:lnTo>
                  <a:lnTo>
                    <a:pt x="2599" y="214"/>
                  </a:lnTo>
                  <a:lnTo>
                    <a:pt x="2589" y="230"/>
                  </a:lnTo>
                  <a:lnTo>
                    <a:pt x="2589" y="246"/>
                  </a:lnTo>
                  <a:lnTo>
                    <a:pt x="2589" y="263"/>
                  </a:lnTo>
                  <a:lnTo>
                    <a:pt x="2594" y="284"/>
                  </a:lnTo>
                  <a:lnTo>
                    <a:pt x="2599" y="300"/>
                  </a:lnTo>
                  <a:lnTo>
                    <a:pt x="2599" y="316"/>
                  </a:lnTo>
                  <a:lnTo>
                    <a:pt x="2578" y="327"/>
                  </a:lnTo>
                  <a:lnTo>
                    <a:pt x="2562" y="332"/>
                  </a:lnTo>
                  <a:lnTo>
                    <a:pt x="2546" y="338"/>
                  </a:lnTo>
                  <a:lnTo>
                    <a:pt x="2535" y="354"/>
                  </a:lnTo>
                  <a:lnTo>
                    <a:pt x="2530" y="370"/>
                  </a:lnTo>
                  <a:lnTo>
                    <a:pt x="2514" y="380"/>
                  </a:lnTo>
                  <a:lnTo>
                    <a:pt x="2514" y="396"/>
                  </a:lnTo>
                  <a:lnTo>
                    <a:pt x="2503" y="413"/>
                  </a:lnTo>
                  <a:lnTo>
                    <a:pt x="2487" y="418"/>
                  </a:lnTo>
                  <a:lnTo>
                    <a:pt x="2471" y="418"/>
                  </a:lnTo>
                  <a:lnTo>
                    <a:pt x="2455" y="418"/>
                  </a:lnTo>
                  <a:lnTo>
                    <a:pt x="2433" y="418"/>
                  </a:lnTo>
                  <a:lnTo>
                    <a:pt x="2417" y="418"/>
                  </a:lnTo>
                  <a:lnTo>
                    <a:pt x="2396" y="418"/>
                  </a:lnTo>
                  <a:lnTo>
                    <a:pt x="2380" y="413"/>
                  </a:lnTo>
                  <a:lnTo>
                    <a:pt x="2347" y="396"/>
                  </a:lnTo>
                  <a:lnTo>
                    <a:pt x="2326" y="380"/>
                  </a:lnTo>
                  <a:lnTo>
                    <a:pt x="2283" y="364"/>
                  </a:lnTo>
                  <a:lnTo>
                    <a:pt x="2251" y="359"/>
                  </a:lnTo>
                  <a:lnTo>
                    <a:pt x="2235" y="359"/>
                  </a:lnTo>
                  <a:lnTo>
                    <a:pt x="2219" y="359"/>
                  </a:lnTo>
                  <a:lnTo>
                    <a:pt x="2235" y="370"/>
                  </a:lnTo>
                  <a:lnTo>
                    <a:pt x="2267" y="375"/>
                  </a:lnTo>
                  <a:lnTo>
                    <a:pt x="2288" y="380"/>
                  </a:lnTo>
                  <a:lnTo>
                    <a:pt x="2288" y="396"/>
                  </a:lnTo>
                  <a:lnTo>
                    <a:pt x="2299" y="413"/>
                  </a:lnTo>
                  <a:lnTo>
                    <a:pt x="2315" y="423"/>
                  </a:lnTo>
                  <a:lnTo>
                    <a:pt x="2337" y="434"/>
                  </a:lnTo>
                  <a:lnTo>
                    <a:pt x="2342" y="450"/>
                  </a:lnTo>
                  <a:lnTo>
                    <a:pt x="2358" y="455"/>
                  </a:lnTo>
                  <a:lnTo>
                    <a:pt x="2374" y="477"/>
                  </a:lnTo>
                  <a:lnTo>
                    <a:pt x="2374" y="493"/>
                  </a:lnTo>
                  <a:lnTo>
                    <a:pt x="2374" y="509"/>
                  </a:lnTo>
                  <a:lnTo>
                    <a:pt x="2353" y="520"/>
                  </a:lnTo>
                  <a:lnTo>
                    <a:pt x="2337" y="520"/>
                  </a:lnTo>
                  <a:lnTo>
                    <a:pt x="2321" y="520"/>
                  </a:lnTo>
                  <a:lnTo>
                    <a:pt x="2305" y="525"/>
                  </a:lnTo>
                  <a:lnTo>
                    <a:pt x="2288" y="536"/>
                  </a:lnTo>
                  <a:lnTo>
                    <a:pt x="2272" y="541"/>
                  </a:lnTo>
                  <a:lnTo>
                    <a:pt x="2251" y="541"/>
                  </a:lnTo>
                  <a:lnTo>
                    <a:pt x="2219" y="541"/>
                  </a:lnTo>
                  <a:lnTo>
                    <a:pt x="2203" y="541"/>
                  </a:lnTo>
                  <a:lnTo>
                    <a:pt x="2192" y="525"/>
                  </a:lnTo>
                  <a:lnTo>
                    <a:pt x="2176" y="520"/>
                  </a:lnTo>
                  <a:lnTo>
                    <a:pt x="2160" y="520"/>
                  </a:lnTo>
                  <a:lnTo>
                    <a:pt x="2144" y="520"/>
                  </a:lnTo>
                  <a:lnTo>
                    <a:pt x="2128" y="525"/>
                  </a:lnTo>
                  <a:lnTo>
                    <a:pt x="2128" y="541"/>
                  </a:lnTo>
                  <a:lnTo>
                    <a:pt x="2171" y="557"/>
                  </a:lnTo>
                  <a:lnTo>
                    <a:pt x="2187" y="563"/>
                  </a:lnTo>
                  <a:lnTo>
                    <a:pt x="2203" y="568"/>
                  </a:lnTo>
                  <a:lnTo>
                    <a:pt x="2219" y="573"/>
                  </a:lnTo>
                  <a:lnTo>
                    <a:pt x="2235" y="579"/>
                  </a:lnTo>
                  <a:lnTo>
                    <a:pt x="2251" y="584"/>
                  </a:lnTo>
                  <a:lnTo>
                    <a:pt x="2267" y="589"/>
                  </a:lnTo>
                  <a:lnTo>
                    <a:pt x="2283" y="589"/>
                  </a:lnTo>
                  <a:lnTo>
                    <a:pt x="2299" y="589"/>
                  </a:lnTo>
                  <a:lnTo>
                    <a:pt x="2315" y="589"/>
                  </a:lnTo>
                  <a:lnTo>
                    <a:pt x="2331" y="589"/>
                  </a:lnTo>
                  <a:lnTo>
                    <a:pt x="2347" y="589"/>
                  </a:lnTo>
                  <a:lnTo>
                    <a:pt x="2363" y="589"/>
                  </a:lnTo>
                  <a:lnTo>
                    <a:pt x="2385" y="573"/>
                  </a:lnTo>
                  <a:lnTo>
                    <a:pt x="2401" y="563"/>
                  </a:lnTo>
                  <a:lnTo>
                    <a:pt x="2412" y="546"/>
                  </a:lnTo>
                  <a:lnTo>
                    <a:pt x="2428" y="541"/>
                  </a:lnTo>
                  <a:lnTo>
                    <a:pt x="2444" y="536"/>
                  </a:lnTo>
                  <a:lnTo>
                    <a:pt x="2460" y="530"/>
                  </a:lnTo>
                  <a:lnTo>
                    <a:pt x="2460" y="546"/>
                  </a:lnTo>
                  <a:lnTo>
                    <a:pt x="2449" y="563"/>
                  </a:lnTo>
                  <a:lnTo>
                    <a:pt x="2433" y="573"/>
                  </a:lnTo>
                  <a:lnTo>
                    <a:pt x="2417" y="589"/>
                  </a:lnTo>
                  <a:lnTo>
                    <a:pt x="2412" y="605"/>
                  </a:lnTo>
                  <a:lnTo>
                    <a:pt x="2412" y="621"/>
                  </a:lnTo>
                  <a:lnTo>
                    <a:pt x="2401" y="638"/>
                  </a:lnTo>
                  <a:lnTo>
                    <a:pt x="2385" y="654"/>
                  </a:lnTo>
                  <a:lnTo>
                    <a:pt x="2374" y="670"/>
                  </a:lnTo>
                  <a:lnTo>
                    <a:pt x="2358" y="680"/>
                  </a:lnTo>
                  <a:lnTo>
                    <a:pt x="2342" y="691"/>
                  </a:lnTo>
                  <a:lnTo>
                    <a:pt x="2321" y="707"/>
                  </a:lnTo>
                  <a:lnTo>
                    <a:pt x="2305" y="718"/>
                  </a:lnTo>
                  <a:lnTo>
                    <a:pt x="2288" y="723"/>
                  </a:lnTo>
                  <a:lnTo>
                    <a:pt x="2272" y="729"/>
                  </a:lnTo>
                  <a:lnTo>
                    <a:pt x="2256" y="739"/>
                  </a:lnTo>
                  <a:lnTo>
                    <a:pt x="2240" y="745"/>
                  </a:lnTo>
                  <a:lnTo>
                    <a:pt x="2224" y="750"/>
                  </a:lnTo>
                  <a:lnTo>
                    <a:pt x="2208" y="755"/>
                  </a:lnTo>
                  <a:lnTo>
                    <a:pt x="2192" y="755"/>
                  </a:lnTo>
                  <a:lnTo>
                    <a:pt x="2176" y="761"/>
                  </a:lnTo>
                  <a:lnTo>
                    <a:pt x="2160" y="766"/>
                  </a:lnTo>
                  <a:lnTo>
                    <a:pt x="2144" y="771"/>
                  </a:lnTo>
                  <a:lnTo>
                    <a:pt x="2128" y="777"/>
                  </a:lnTo>
                  <a:lnTo>
                    <a:pt x="2112" y="782"/>
                  </a:lnTo>
                  <a:lnTo>
                    <a:pt x="2096" y="766"/>
                  </a:lnTo>
                  <a:lnTo>
                    <a:pt x="2079" y="761"/>
                  </a:lnTo>
                  <a:lnTo>
                    <a:pt x="2063" y="755"/>
                  </a:lnTo>
                  <a:lnTo>
                    <a:pt x="2047" y="755"/>
                  </a:lnTo>
                  <a:lnTo>
                    <a:pt x="2031" y="755"/>
                  </a:lnTo>
                  <a:lnTo>
                    <a:pt x="2015" y="766"/>
                  </a:lnTo>
                  <a:lnTo>
                    <a:pt x="1999" y="777"/>
                  </a:lnTo>
                  <a:lnTo>
                    <a:pt x="1983" y="788"/>
                  </a:lnTo>
                  <a:lnTo>
                    <a:pt x="1967" y="793"/>
                  </a:lnTo>
                  <a:lnTo>
                    <a:pt x="1951" y="798"/>
                  </a:lnTo>
                  <a:lnTo>
                    <a:pt x="1913" y="798"/>
                  </a:lnTo>
                  <a:lnTo>
                    <a:pt x="1903" y="814"/>
                  </a:lnTo>
                  <a:lnTo>
                    <a:pt x="1892" y="830"/>
                  </a:lnTo>
                  <a:lnTo>
                    <a:pt x="1876" y="846"/>
                  </a:lnTo>
                  <a:lnTo>
                    <a:pt x="1860" y="852"/>
                  </a:lnTo>
                  <a:lnTo>
                    <a:pt x="1844" y="852"/>
                  </a:lnTo>
                  <a:lnTo>
                    <a:pt x="1828" y="863"/>
                  </a:lnTo>
                  <a:lnTo>
                    <a:pt x="1811" y="868"/>
                  </a:lnTo>
                  <a:lnTo>
                    <a:pt x="1795" y="873"/>
                  </a:lnTo>
                  <a:lnTo>
                    <a:pt x="1779" y="879"/>
                  </a:lnTo>
                  <a:lnTo>
                    <a:pt x="1763" y="879"/>
                  </a:lnTo>
                  <a:lnTo>
                    <a:pt x="1747" y="884"/>
                  </a:lnTo>
                  <a:lnTo>
                    <a:pt x="1731" y="884"/>
                  </a:lnTo>
                  <a:lnTo>
                    <a:pt x="1715" y="895"/>
                  </a:lnTo>
                  <a:lnTo>
                    <a:pt x="1699" y="900"/>
                  </a:lnTo>
                  <a:lnTo>
                    <a:pt x="1683" y="895"/>
                  </a:lnTo>
                  <a:lnTo>
                    <a:pt x="1672" y="873"/>
                  </a:lnTo>
                  <a:lnTo>
                    <a:pt x="1661" y="857"/>
                  </a:lnTo>
                  <a:lnTo>
                    <a:pt x="1645" y="841"/>
                  </a:lnTo>
                  <a:lnTo>
                    <a:pt x="1629" y="830"/>
                  </a:lnTo>
                  <a:lnTo>
                    <a:pt x="1608" y="820"/>
                  </a:lnTo>
                  <a:lnTo>
                    <a:pt x="1565" y="798"/>
                  </a:lnTo>
                  <a:lnTo>
                    <a:pt x="1549" y="788"/>
                  </a:lnTo>
                  <a:lnTo>
                    <a:pt x="1506" y="766"/>
                  </a:lnTo>
                  <a:lnTo>
                    <a:pt x="1490" y="750"/>
                  </a:lnTo>
                  <a:lnTo>
                    <a:pt x="1474" y="739"/>
                  </a:lnTo>
                  <a:lnTo>
                    <a:pt x="1452" y="718"/>
                  </a:lnTo>
                  <a:lnTo>
                    <a:pt x="1431" y="702"/>
                  </a:lnTo>
                  <a:lnTo>
                    <a:pt x="1415" y="686"/>
                  </a:lnTo>
                  <a:lnTo>
                    <a:pt x="1399" y="675"/>
                  </a:lnTo>
                  <a:lnTo>
                    <a:pt x="1383" y="664"/>
                  </a:lnTo>
                  <a:lnTo>
                    <a:pt x="1367" y="648"/>
                  </a:lnTo>
                  <a:lnTo>
                    <a:pt x="1351" y="648"/>
                  </a:lnTo>
                  <a:lnTo>
                    <a:pt x="1334" y="648"/>
                  </a:lnTo>
                  <a:lnTo>
                    <a:pt x="1318" y="648"/>
                  </a:lnTo>
                  <a:lnTo>
                    <a:pt x="1302" y="648"/>
                  </a:lnTo>
                  <a:lnTo>
                    <a:pt x="1286" y="648"/>
                  </a:lnTo>
                  <a:lnTo>
                    <a:pt x="1254" y="648"/>
                  </a:lnTo>
                  <a:lnTo>
                    <a:pt x="1238" y="648"/>
                  </a:lnTo>
                  <a:lnTo>
                    <a:pt x="1222" y="648"/>
                  </a:lnTo>
                  <a:lnTo>
                    <a:pt x="1206" y="648"/>
                  </a:lnTo>
                  <a:lnTo>
                    <a:pt x="1190" y="648"/>
                  </a:lnTo>
                  <a:lnTo>
                    <a:pt x="1174" y="648"/>
                  </a:lnTo>
                  <a:lnTo>
                    <a:pt x="1158" y="648"/>
                  </a:lnTo>
                  <a:lnTo>
                    <a:pt x="1142" y="648"/>
                  </a:lnTo>
                  <a:lnTo>
                    <a:pt x="1125" y="648"/>
                  </a:lnTo>
                  <a:lnTo>
                    <a:pt x="1109" y="648"/>
                  </a:lnTo>
                  <a:lnTo>
                    <a:pt x="1093" y="648"/>
                  </a:lnTo>
                  <a:lnTo>
                    <a:pt x="1077" y="648"/>
                  </a:lnTo>
                  <a:lnTo>
                    <a:pt x="1040" y="643"/>
                  </a:lnTo>
                  <a:lnTo>
                    <a:pt x="1034" y="627"/>
                  </a:lnTo>
                  <a:lnTo>
                    <a:pt x="1034" y="611"/>
                  </a:lnTo>
                  <a:lnTo>
                    <a:pt x="1040" y="595"/>
                  </a:lnTo>
                  <a:lnTo>
                    <a:pt x="1040" y="579"/>
                  </a:lnTo>
                  <a:lnTo>
                    <a:pt x="1040" y="563"/>
                  </a:lnTo>
                  <a:lnTo>
                    <a:pt x="1024" y="557"/>
                  </a:lnTo>
                  <a:lnTo>
                    <a:pt x="1008" y="552"/>
                  </a:lnTo>
                  <a:lnTo>
                    <a:pt x="970" y="541"/>
                  </a:lnTo>
                  <a:lnTo>
                    <a:pt x="954" y="541"/>
                  </a:lnTo>
                  <a:lnTo>
                    <a:pt x="911" y="541"/>
                  </a:lnTo>
                  <a:lnTo>
                    <a:pt x="895" y="541"/>
                  </a:lnTo>
                  <a:lnTo>
                    <a:pt x="879" y="541"/>
                  </a:lnTo>
                  <a:lnTo>
                    <a:pt x="863" y="541"/>
                  </a:lnTo>
                  <a:lnTo>
                    <a:pt x="847" y="541"/>
                  </a:lnTo>
                  <a:lnTo>
                    <a:pt x="831" y="541"/>
                  </a:lnTo>
                  <a:lnTo>
                    <a:pt x="815" y="536"/>
                  </a:lnTo>
                  <a:lnTo>
                    <a:pt x="799" y="536"/>
                  </a:lnTo>
                  <a:lnTo>
                    <a:pt x="777" y="536"/>
                  </a:lnTo>
                  <a:lnTo>
                    <a:pt x="756" y="536"/>
                  </a:lnTo>
                  <a:lnTo>
                    <a:pt x="740" y="530"/>
                  </a:lnTo>
                  <a:lnTo>
                    <a:pt x="724" y="530"/>
                  </a:lnTo>
                  <a:lnTo>
                    <a:pt x="702" y="530"/>
                  </a:lnTo>
                  <a:lnTo>
                    <a:pt x="681" y="530"/>
                  </a:lnTo>
                  <a:lnTo>
                    <a:pt x="665" y="530"/>
                  </a:lnTo>
                  <a:lnTo>
                    <a:pt x="643" y="530"/>
                  </a:lnTo>
                  <a:lnTo>
                    <a:pt x="627" y="530"/>
                  </a:lnTo>
                  <a:lnTo>
                    <a:pt x="584" y="530"/>
                  </a:lnTo>
                  <a:lnTo>
                    <a:pt x="568" y="530"/>
                  </a:lnTo>
                  <a:lnTo>
                    <a:pt x="552" y="530"/>
                  </a:lnTo>
                  <a:lnTo>
                    <a:pt x="536" y="530"/>
                  </a:lnTo>
                  <a:lnTo>
                    <a:pt x="520" y="530"/>
                  </a:lnTo>
                  <a:lnTo>
                    <a:pt x="504" y="530"/>
                  </a:lnTo>
                  <a:lnTo>
                    <a:pt x="488" y="530"/>
                  </a:lnTo>
                  <a:lnTo>
                    <a:pt x="472" y="536"/>
                  </a:lnTo>
                  <a:lnTo>
                    <a:pt x="456" y="541"/>
                  </a:lnTo>
                  <a:lnTo>
                    <a:pt x="439" y="546"/>
                  </a:lnTo>
                  <a:lnTo>
                    <a:pt x="423" y="552"/>
                  </a:lnTo>
                  <a:lnTo>
                    <a:pt x="407" y="552"/>
                  </a:lnTo>
                  <a:lnTo>
                    <a:pt x="391" y="557"/>
                  </a:lnTo>
                  <a:lnTo>
                    <a:pt x="375" y="557"/>
                  </a:lnTo>
                  <a:lnTo>
                    <a:pt x="359" y="557"/>
                  </a:lnTo>
                  <a:lnTo>
                    <a:pt x="322" y="557"/>
                  </a:lnTo>
                  <a:lnTo>
                    <a:pt x="305" y="557"/>
                  </a:lnTo>
                  <a:lnTo>
                    <a:pt x="289" y="557"/>
                  </a:lnTo>
                  <a:lnTo>
                    <a:pt x="273" y="557"/>
                  </a:lnTo>
                  <a:lnTo>
                    <a:pt x="257" y="557"/>
                  </a:lnTo>
                  <a:lnTo>
                    <a:pt x="241" y="557"/>
                  </a:lnTo>
                  <a:lnTo>
                    <a:pt x="225" y="557"/>
                  </a:lnTo>
                  <a:lnTo>
                    <a:pt x="209" y="557"/>
                  </a:lnTo>
                  <a:lnTo>
                    <a:pt x="193" y="557"/>
                  </a:lnTo>
                  <a:lnTo>
                    <a:pt x="177" y="557"/>
                  </a:lnTo>
                  <a:lnTo>
                    <a:pt x="161" y="557"/>
                  </a:lnTo>
                  <a:lnTo>
                    <a:pt x="145" y="557"/>
                  </a:lnTo>
                  <a:lnTo>
                    <a:pt x="129" y="557"/>
                  </a:lnTo>
                  <a:lnTo>
                    <a:pt x="113" y="557"/>
                  </a:lnTo>
                  <a:lnTo>
                    <a:pt x="96" y="557"/>
                  </a:lnTo>
                  <a:lnTo>
                    <a:pt x="80" y="557"/>
                  </a:lnTo>
                  <a:lnTo>
                    <a:pt x="64" y="557"/>
                  </a:lnTo>
                  <a:lnTo>
                    <a:pt x="48" y="557"/>
                  </a:lnTo>
                  <a:lnTo>
                    <a:pt x="32" y="557"/>
                  </a:lnTo>
                  <a:lnTo>
                    <a:pt x="16" y="557"/>
                  </a:lnTo>
                  <a:lnTo>
                    <a:pt x="0" y="557"/>
                  </a:lnTo>
                  <a:lnTo>
                    <a:pt x="0" y="557"/>
                  </a:lnTo>
                </a:path>
              </a:pathLst>
            </a:custGeom>
            <a:gradFill rotWithShape="0">
              <a:gsLst>
                <a:gs pos="0">
                  <a:srgbClr val="699C06"/>
                </a:gs>
                <a:gs pos="100000">
                  <a:srgbClr val="699C06">
                    <a:gamma/>
                    <a:tint val="50196"/>
                    <a:invGamma/>
                  </a:srgbClr>
                </a:gs>
              </a:gsLst>
              <a:lin ang="2700000" scaled="1"/>
            </a:gradFill>
            <a:ln w="9525" cap="rnd">
              <a:noFill/>
              <a:round/>
              <a:headEnd/>
              <a:tailEnd/>
            </a:ln>
            <a:effectLst>
              <a:outerShdw dist="107763" dir="2700000" algn="ctr" rotWithShape="0">
                <a:srgbClr val="B2824E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406" name="Freeform 153"/>
            <p:cNvSpPr>
              <a:spLocks/>
            </p:cNvSpPr>
            <p:nvPr/>
          </p:nvSpPr>
          <p:spPr bwMode="auto">
            <a:xfrm>
              <a:off x="1291" y="1943"/>
              <a:ext cx="72" cy="42"/>
            </a:xfrm>
            <a:custGeom>
              <a:avLst/>
              <a:gdLst>
                <a:gd name="T0" fmla="*/ 0 w 72"/>
                <a:gd name="T1" fmla="*/ 0 h 42"/>
                <a:gd name="T2" fmla="*/ 37 w 72"/>
                <a:gd name="T3" fmla="*/ 41 h 42"/>
                <a:gd name="T4" fmla="*/ 50 w 72"/>
                <a:gd name="T5" fmla="*/ 36 h 42"/>
                <a:gd name="T6" fmla="*/ 71 w 72"/>
                <a:gd name="T7" fmla="*/ 0 h 42"/>
                <a:gd name="T8" fmla="*/ 0 w 72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42"/>
                <a:gd name="T17" fmla="*/ 72 w 72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42">
                  <a:moveTo>
                    <a:pt x="0" y="0"/>
                  </a:moveTo>
                  <a:lnTo>
                    <a:pt x="37" y="41"/>
                  </a:lnTo>
                  <a:lnTo>
                    <a:pt x="50" y="36"/>
                  </a:lnTo>
                  <a:lnTo>
                    <a:pt x="71" y="0"/>
                  </a:lnTo>
                  <a:lnTo>
                    <a:pt x="0" y="0"/>
                  </a:lnTo>
                </a:path>
              </a:pathLst>
            </a:custGeom>
            <a:solidFill>
              <a:srgbClr val="B2824E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7" name="Freeform 154"/>
            <p:cNvSpPr>
              <a:spLocks/>
            </p:cNvSpPr>
            <p:nvPr/>
          </p:nvSpPr>
          <p:spPr bwMode="auto">
            <a:xfrm>
              <a:off x="2327" y="2030"/>
              <a:ext cx="46" cy="43"/>
            </a:xfrm>
            <a:custGeom>
              <a:avLst/>
              <a:gdLst>
                <a:gd name="T0" fmla="*/ 0 w 46"/>
                <a:gd name="T1" fmla="*/ 0 h 43"/>
                <a:gd name="T2" fmla="*/ 45 w 46"/>
                <a:gd name="T3" fmla="*/ 42 h 43"/>
                <a:gd name="T4" fmla="*/ 45 w 46"/>
                <a:gd name="T5" fmla="*/ 2 h 43"/>
                <a:gd name="T6" fmla="*/ 24 w 46"/>
                <a:gd name="T7" fmla="*/ 2 h 43"/>
                <a:gd name="T8" fmla="*/ 0 w 46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43"/>
                <a:gd name="T17" fmla="*/ 46 w 46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43">
                  <a:moveTo>
                    <a:pt x="0" y="0"/>
                  </a:moveTo>
                  <a:lnTo>
                    <a:pt x="45" y="42"/>
                  </a:lnTo>
                  <a:lnTo>
                    <a:pt x="45" y="2"/>
                  </a:lnTo>
                  <a:lnTo>
                    <a:pt x="24" y="2"/>
                  </a:lnTo>
                  <a:lnTo>
                    <a:pt x="0" y="0"/>
                  </a:lnTo>
                </a:path>
              </a:pathLst>
            </a:custGeom>
            <a:solidFill>
              <a:srgbClr val="B2824E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8" name="Freeform 155"/>
            <p:cNvSpPr>
              <a:spLocks/>
            </p:cNvSpPr>
            <p:nvPr/>
          </p:nvSpPr>
          <p:spPr bwMode="auto">
            <a:xfrm>
              <a:off x="2972" y="2283"/>
              <a:ext cx="45" cy="39"/>
            </a:xfrm>
            <a:custGeom>
              <a:avLst/>
              <a:gdLst>
                <a:gd name="T0" fmla="*/ 0 w 45"/>
                <a:gd name="T1" fmla="*/ 0 h 39"/>
                <a:gd name="T2" fmla="*/ 12 w 45"/>
                <a:gd name="T3" fmla="*/ 2 h 39"/>
                <a:gd name="T4" fmla="*/ 19 w 45"/>
                <a:gd name="T5" fmla="*/ 0 h 39"/>
                <a:gd name="T6" fmla="*/ 44 w 45"/>
                <a:gd name="T7" fmla="*/ 38 h 39"/>
                <a:gd name="T8" fmla="*/ 0 w 45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9"/>
                <a:gd name="T17" fmla="*/ 45 w 45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9">
                  <a:moveTo>
                    <a:pt x="0" y="0"/>
                  </a:moveTo>
                  <a:lnTo>
                    <a:pt x="12" y="2"/>
                  </a:lnTo>
                  <a:lnTo>
                    <a:pt x="19" y="0"/>
                  </a:lnTo>
                  <a:lnTo>
                    <a:pt x="44" y="38"/>
                  </a:lnTo>
                  <a:lnTo>
                    <a:pt x="0" y="0"/>
                  </a:lnTo>
                </a:path>
              </a:pathLst>
            </a:custGeom>
            <a:solidFill>
              <a:srgbClr val="B2824E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9" name="Freeform 156"/>
            <p:cNvSpPr>
              <a:spLocks/>
            </p:cNvSpPr>
            <p:nvPr/>
          </p:nvSpPr>
          <p:spPr bwMode="auto">
            <a:xfrm>
              <a:off x="3873" y="1582"/>
              <a:ext cx="58" cy="44"/>
            </a:xfrm>
            <a:custGeom>
              <a:avLst/>
              <a:gdLst>
                <a:gd name="T0" fmla="*/ 13 w 58"/>
                <a:gd name="T1" fmla="*/ 0 h 44"/>
                <a:gd name="T2" fmla="*/ 57 w 58"/>
                <a:gd name="T3" fmla="*/ 43 h 44"/>
                <a:gd name="T4" fmla="*/ 2 w 58"/>
                <a:gd name="T5" fmla="*/ 43 h 44"/>
                <a:gd name="T6" fmla="*/ 0 w 58"/>
                <a:gd name="T7" fmla="*/ 34 h 44"/>
                <a:gd name="T8" fmla="*/ 8 w 58"/>
                <a:gd name="T9" fmla="*/ 27 h 44"/>
                <a:gd name="T10" fmla="*/ 11 w 58"/>
                <a:gd name="T11" fmla="*/ 16 h 44"/>
                <a:gd name="T12" fmla="*/ 13 w 58"/>
                <a:gd name="T13" fmla="*/ 0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44"/>
                <a:gd name="T23" fmla="*/ 58 w 58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44">
                  <a:moveTo>
                    <a:pt x="13" y="0"/>
                  </a:moveTo>
                  <a:lnTo>
                    <a:pt x="57" y="43"/>
                  </a:lnTo>
                  <a:lnTo>
                    <a:pt x="2" y="43"/>
                  </a:lnTo>
                  <a:lnTo>
                    <a:pt x="0" y="34"/>
                  </a:lnTo>
                  <a:lnTo>
                    <a:pt x="8" y="27"/>
                  </a:lnTo>
                  <a:lnTo>
                    <a:pt x="11" y="16"/>
                  </a:lnTo>
                  <a:lnTo>
                    <a:pt x="13" y="0"/>
                  </a:lnTo>
                </a:path>
              </a:pathLst>
            </a:custGeom>
            <a:solidFill>
              <a:srgbClr val="B2824E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0" name="Freeform 157"/>
            <p:cNvSpPr>
              <a:spLocks/>
            </p:cNvSpPr>
            <p:nvPr/>
          </p:nvSpPr>
          <p:spPr bwMode="auto">
            <a:xfrm>
              <a:off x="3685" y="1914"/>
              <a:ext cx="105" cy="117"/>
            </a:xfrm>
            <a:custGeom>
              <a:avLst/>
              <a:gdLst>
                <a:gd name="T0" fmla="*/ 63 w 105"/>
                <a:gd name="T1" fmla="*/ 0 h 117"/>
                <a:gd name="T2" fmla="*/ 104 w 105"/>
                <a:gd name="T3" fmla="*/ 44 h 117"/>
                <a:gd name="T4" fmla="*/ 52 w 105"/>
                <a:gd name="T5" fmla="*/ 79 h 117"/>
                <a:gd name="T6" fmla="*/ 0 w 105"/>
                <a:gd name="T7" fmla="*/ 116 h 117"/>
                <a:gd name="T8" fmla="*/ 13 w 105"/>
                <a:gd name="T9" fmla="*/ 96 h 117"/>
                <a:gd name="T10" fmla="*/ 14 w 105"/>
                <a:gd name="T11" fmla="*/ 83 h 117"/>
                <a:gd name="T12" fmla="*/ 16 w 105"/>
                <a:gd name="T13" fmla="*/ 64 h 117"/>
                <a:gd name="T14" fmla="*/ 29 w 105"/>
                <a:gd name="T15" fmla="*/ 48 h 117"/>
                <a:gd name="T16" fmla="*/ 48 w 105"/>
                <a:gd name="T17" fmla="*/ 33 h 117"/>
                <a:gd name="T18" fmla="*/ 59 w 105"/>
                <a:gd name="T19" fmla="*/ 22 h 117"/>
                <a:gd name="T20" fmla="*/ 65 w 105"/>
                <a:gd name="T21" fmla="*/ 11 h 117"/>
                <a:gd name="T22" fmla="*/ 63 w 105"/>
                <a:gd name="T23" fmla="*/ 0 h 1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"/>
                <a:gd name="T37" fmla="*/ 0 h 117"/>
                <a:gd name="T38" fmla="*/ 105 w 105"/>
                <a:gd name="T39" fmla="*/ 117 h 1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" h="117">
                  <a:moveTo>
                    <a:pt x="63" y="0"/>
                  </a:moveTo>
                  <a:lnTo>
                    <a:pt x="104" y="44"/>
                  </a:lnTo>
                  <a:lnTo>
                    <a:pt x="52" y="79"/>
                  </a:lnTo>
                  <a:lnTo>
                    <a:pt x="0" y="116"/>
                  </a:lnTo>
                  <a:lnTo>
                    <a:pt x="13" y="96"/>
                  </a:lnTo>
                  <a:lnTo>
                    <a:pt x="14" y="83"/>
                  </a:lnTo>
                  <a:lnTo>
                    <a:pt x="16" y="64"/>
                  </a:lnTo>
                  <a:lnTo>
                    <a:pt x="29" y="48"/>
                  </a:lnTo>
                  <a:lnTo>
                    <a:pt x="48" y="33"/>
                  </a:lnTo>
                  <a:lnTo>
                    <a:pt x="59" y="22"/>
                  </a:lnTo>
                  <a:lnTo>
                    <a:pt x="65" y="11"/>
                  </a:lnTo>
                  <a:lnTo>
                    <a:pt x="63" y="0"/>
                  </a:lnTo>
                </a:path>
              </a:pathLst>
            </a:custGeom>
            <a:solidFill>
              <a:srgbClr val="B2824E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33" name="Freeform 158"/>
          <p:cNvSpPr>
            <a:spLocks/>
          </p:cNvSpPr>
          <p:nvPr/>
        </p:nvSpPr>
        <p:spPr bwMode="auto">
          <a:xfrm>
            <a:off x="2790826" y="2614613"/>
            <a:ext cx="2136775" cy="2432050"/>
          </a:xfrm>
          <a:custGeom>
            <a:avLst/>
            <a:gdLst>
              <a:gd name="T0" fmla="*/ 0 w 1346"/>
              <a:gd name="T1" fmla="*/ 0 h 1532"/>
              <a:gd name="T2" fmla="*/ 2147483647 w 1346"/>
              <a:gd name="T3" fmla="*/ 0 h 1532"/>
              <a:gd name="T4" fmla="*/ 2147483647 w 1346"/>
              <a:gd name="T5" fmla="*/ 2147483647 h 1532"/>
              <a:gd name="T6" fmla="*/ 2147483647 w 1346"/>
              <a:gd name="T7" fmla="*/ 2147483647 h 1532"/>
              <a:gd name="T8" fmla="*/ 2147483647 w 1346"/>
              <a:gd name="T9" fmla="*/ 2147483647 h 1532"/>
              <a:gd name="T10" fmla="*/ 2147483647 w 1346"/>
              <a:gd name="T11" fmla="*/ 2147483647 h 1532"/>
              <a:gd name="T12" fmla="*/ 2147483647 w 1346"/>
              <a:gd name="T13" fmla="*/ 2147483647 h 1532"/>
              <a:gd name="T14" fmla="*/ 2147483647 w 1346"/>
              <a:gd name="T15" fmla="*/ 2147483647 h 1532"/>
              <a:gd name="T16" fmla="*/ 2147483647 w 1346"/>
              <a:gd name="T17" fmla="*/ 2147483647 h 1532"/>
              <a:gd name="T18" fmla="*/ 2147483647 w 1346"/>
              <a:gd name="T19" fmla="*/ 2147483647 h 1532"/>
              <a:gd name="T20" fmla="*/ 2147483647 w 1346"/>
              <a:gd name="T21" fmla="*/ 2147483647 h 1532"/>
              <a:gd name="T22" fmla="*/ 2147483647 w 1346"/>
              <a:gd name="T23" fmla="*/ 2147483647 h 1532"/>
              <a:gd name="T24" fmla="*/ 2147483647 w 1346"/>
              <a:gd name="T25" fmla="*/ 2147483647 h 1532"/>
              <a:gd name="T26" fmla="*/ 2147483647 w 1346"/>
              <a:gd name="T27" fmla="*/ 2147483647 h 1532"/>
              <a:gd name="T28" fmla="*/ 2147483647 w 1346"/>
              <a:gd name="T29" fmla="*/ 2147483647 h 1532"/>
              <a:gd name="T30" fmla="*/ 2147483647 w 1346"/>
              <a:gd name="T31" fmla="*/ 2147483647 h 1532"/>
              <a:gd name="T32" fmla="*/ 2147483647 w 1346"/>
              <a:gd name="T33" fmla="*/ 2147483647 h 1532"/>
              <a:gd name="T34" fmla="*/ 2147483647 w 1346"/>
              <a:gd name="T35" fmla="*/ 2147483647 h 1532"/>
              <a:gd name="T36" fmla="*/ 2147483647 w 1346"/>
              <a:gd name="T37" fmla="*/ 2147483647 h 1532"/>
              <a:gd name="T38" fmla="*/ 2147483647 w 1346"/>
              <a:gd name="T39" fmla="*/ 2147483647 h 1532"/>
              <a:gd name="T40" fmla="*/ 2147483647 w 1346"/>
              <a:gd name="T41" fmla="*/ 2147483647 h 1532"/>
              <a:gd name="T42" fmla="*/ 2147483647 w 1346"/>
              <a:gd name="T43" fmla="*/ 2147483647 h 1532"/>
              <a:gd name="T44" fmla="*/ 2147483647 w 1346"/>
              <a:gd name="T45" fmla="*/ 2147483647 h 1532"/>
              <a:gd name="T46" fmla="*/ 2147483647 w 1346"/>
              <a:gd name="T47" fmla="*/ 2147483647 h 1532"/>
              <a:gd name="T48" fmla="*/ 2147483647 w 1346"/>
              <a:gd name="T49" fmla="*/ 2147483647 h 1532"/>
              <a:gd name="T50" fmla="*/ 2147483647 w 1346"/>
              <a:gd name="T51" fmla="*/ 2147483647 h 1532"/>
              <a:gd name="T52" fmla="*/ 2147483647 w 1346"/>
              <a:gd name="T53" fmla="*/ 2147483647 h 1532"/>
              <a:gd name="T54" fmla="*/ 0 w 1346"/>
              <a:gd name="T55" fmla="*/ 0 h 153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346"/>
              <a:gd name="T85" fmla="*/ 0 h 1532"/>
              <a:gd name="T86" fmla="*/ 1346 w 1346"/>
              <a:gd name="T87" fmla="*/ 1532 h 153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346" h="1532">
                <a:moveTo>
                  <a:pt x="0" y="0"/>
                </a:moveTo>
                <a:lnTo>
                  <a:pt x="774" y="0"/>
                </a:lnTo>
                <a:lnTo>
                  <a:pt x="774" y="34"/>
                </a:lnTo>
                <a:lnTo>
                  <a:pt x="735" y="90"/>
                </a:lnTo>
                <a:lnTo>
                  <a:pt x="887" y="186"/>
                </a:lnTo>
                <a:lnTo>
                  <a:pt x="938" y="276"/>
                </a:lnTo>
                <a:lnTo>
                  <a:pt x="1040" y="503"/>
                </a:lnTo>
                <a:lnTo>
                  <a:pt x="1175" y="683"/>
                </a:lnTo>
                <a:lnTo>
                  <a:pt x="1266" y="791"/>
                </a:lnTo>
                <a:lnTo>
                  <a:pt x="1272" y="859"/>
                </a:lnTo>
                <a:lnTo>
                  <a:pt x="1299" y="898"/>
                </a:lnTo>
                <a:lnTo>
                  <a:pt x="1345" y="915"/>
                </a:lnTo>
                <a:lnTo>
                  <a:pt x="1204" y="1197"/>
                </a:lnTo>
                <a:lnTo>
                  <a:pt x="1175" y="1260"/>
                </a:lnTo>
                <a:lnTo>
                  <a:pt x="1147" y="1429"/>
                </a:lnTo>
                <a:lnTo>
                  <a:pt x="989" y="1407"/>
                </a:lnTo>
                <a:lnTo>
                  <a:pt x="1017" y="1531"/>
                </a:lnTo>
                <a:lnTo>
                  <a:pt x="921" y="1531"/>
                </a:lnTo>
                <a:lnTo>
                  <a:pt x="893" y="1424"/>
                </a:lnTo>
                <a:lnTo>
                  <a:pt x="203" y="1424"/>
                </a:lnTo>
                <a:lnTo>
                  <a:pt x="164" y="1327"/>
                </a:lnTo>
                <a:lnTo>
                  <a:pt x="101" y="1039"/>
                </a:lnTo>
                <a:lnTo>
                  <a:pt x="107" y="808"/>
                </a:lnTo>
                <a:lnTo>
                  <a:pt x="124" y="780"/>
                </a:lnTo>
                <a:lnTo>
                  <a:pt x="135" y="734"/>
                </a:lnTo>
                <a:lnTo>
                  <a:pt x="118" y="632"/>
                </a:lnTo>
                <a:lnTo>
                  <a:pt x="84" y="514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rgbClr val="F35B1B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4" name="Freeform 159"/>
          <p:cNvSpPr>
            <a:spLocks/>
          </p:cNvSpPr>
          <p:nvPr/>
        </p:nvSpPr>
        <p:spPr bwMode="auto">
          <a:xfrm>
            <a:off x="3597276" y="2506664"/>
            <a:ext cx="1704975" cy="2763837"/>
          </a:xfrm>
          <a:custGeom>
            <a:avLst/>
            <a:gdLst>
              <a:gd name="T0" fmla="*/ 2147483647 w 1074"/>
              <a:gd name="T1" fmla="*/ 2147483647 h 1741"/>
              <a:gd name="T2" fmla="*/ 2147483647 w 1074"/>
              <a:gd name="T3" fmla="*/ 2147483647 h 1741"/>
              <a:gd name="T4" fmla="*/ 2147483647 w 1074"/>
              <a:gd name="T5" fmla="*/ 2147483647 h 1741"/>
              <a:gd name="T6" fmla="*/ 2147483647 w 1074"/>
              <a:gd name="T7" fmla="*/ 2147483647 h 1741"/>
              <a:gd name="T8" fmla="*/ 2147483647 w 1074"/>
              <a:gd name="T9" fmla="*/ 2147483647 h 1741"/>
              <a:gd name="T10" fmla="*/ 2147483647 w 1074"/>
              <a:gd name="T11" fmla="*/ 2147483647 h 1741"/>
              <a:gd name="T12" fmla="*/ 2147483647 w 1074"/>
              <a:gd name="T13" fmla="*/ 2147483647 h 1741"/>
              <a:gd name="T14" fmla="*/ 2147483647 w 1074"/>
              <a:gd name="T15" fmla="*/ 2147483647 h 1741"/>
              <a:gd name="T16" fmla="*/ 2147483647 w 1074"/>
              <a:gd name="T17" fmla="*/ 2147483647 h 1741"/>
              <a:gd name="T18" fmla="*/ 2147483647 w 1074"/>
              <a:gd name="T19" fmla="*/ 2147483647 h 1741"/>
              <a:gd name="T20" fmla="*/ 2147483647 w 1074"/>
              <a:gd name="T21" fmla="*/ 2147483647 h 1741"/>
              <a:gd name="T22" fmla="*/ 2147483647 w 1074"/>
              <a:gd name="T23" fmla="*/ 2147483647 h 1741"/>
              <a:gd name="T24" fmla="*/ 2147483647 w 1074"/>
              <a:gd name="T25" fmla="*/ 2147483647 h 1741"/>
              <a:gd name="T26" fmla="*/ 2147483647 w 1074"/>
              <a:gd name="T27" fmla="*/ 2147483647 h 1741"/>
              <a:gd name="T28" fmla="*/ 2147483647 w 1074"/>
              <a:gd name="T29" fmla="*/ 2147483647 h 1741"/>
              <a:gd name="T30" fmla="*/ 2147483647 w 1074"/>
              <a:gd name="T31" fmla="*/ 2147483647 h 1741"/>
              <a:gd name="T32" fmla="*/ 2147483647 w 1074"/>
              <a:gd name="T33" fmla="*/ 2147483647 h 1741"/>
              <a:gd name="T34" fmla="*/ 2147483647 w 1074"/>
              <a:gd name="T35" fmla="*/ 2147483647 h 1741"/>
              <a:gd name="T36" fmla="*/ 2147483647 w 1074"/>
              <a:gd name="T37" fmla="*/ 2147483647 h 1741"/>
              <a:gd name="T38" fmla="*/ 2147483647 w 1074"/>
              <a:gd name="T39" fmla="*/ 2147483647 h 1741"/>
              <a:gd name="T40" fmla="*/ 2147483647 w 1074"/>
              <a:gd name="T41" fmla="*/ 2147483647 h 1741"/>
              <a:gd name="T42" fmla="*/ 2147483647 w 1074"/>
              <a:gd name="T43" fmla="*/ 2147483647 h 1741"/>
              <a:gd name="T44" fmla="*/ 2147483647 w 1074"/>
              <a:gd name="T45" fmla="*/ 2147483647 h 1741"/>
              <a:gd name="T46" fmla="*/ 2147483647 w 1074"/>
              <a:gd name="T47" fmla="*/ 2147483647 h 1741"/>
              <a:gd name="T48" fmla="*/ 2147483647 w 1074"/>
              <a:gd name="T49" fmla="*/ 2147483647 h 1741"/>
              <a:gd name="T50" fmla="*/ 2147483647 w 1074"/>
              <a:gd name="T51" fmla="*/ 2147483647 h 1741"/>
              <a:gd name="T52" fmla="*/ 2147483647 w 1074"/>
              <a:gd name="T53" fmla="*/ 2147483647 h 1741"/>
              <a:gd name="T54" fmla="*/ 2147483647 w 1074"/>
              <a:gd name="T55" fmla="*/ 2147483647 h 1741"/>
              <a:gd name="T56" fmla="*/ 2147483647 w 1074"/>
              <a:gd name="T57" fmla="*/ 2147483647 h 1741"/>
              <a:gd name="T58" fmla="*/ 2147483647 w 1074"/>
              <a:gd name="T59" fmla="*/ 2147483647 h 1741"/>
              <a:gd name="T60" fmla="*/ 0 w 1074"/>
              <a:gd name="T61" fmla="*/ 2147483647 h 1741"/>
              <a:gd name="T62" fmla="*/ 0 w 1074"/>
              <a:gd name="T63" fmla="*/ 2147483647 h 1741"/>
              <a:gd name="T64" fmla="*/ 0 w 1074"/>
              <a:gd name="T65" fmla="*/ 2147483647 h 1741"/>
              <a:gd name="T66" fmla="*/ 0 w 1074"/>
              <a:gd name="T67" fmla="*/ 2147483647 h 1741"/>
              <a:gd name="T68" fmla="*/ 2147483647 w 1074"/>
              <a:gd name="T69" fmla="*/ 2147483647 h 1741"/>
              <a:gd name="T70" fmla="*/ 2147483647 w 1074"/>
              <a:gd name="T71" fmla="*/ 2147483647 h 1741"/>
              <a:gd name="T72" fmla="*/ 2147483647 w 1074"/>
              <a:gd name="T73" fmla="*/ 2147483647 h 1741"/>
              <a:gd name="T74" fmla="*/ 2147483647 w 1074"/>
              <a:gd name="T75" fmla="*/ 2147483647 h 1741"/>
              <a:gd name="T76" fmla="*/ 2147483647 w 1074"/>
              <a:gd name="T77" fmla="*/ 2147483647 h 1741"/>
              <a:gd name="T78" fmla="*/ 2147483647 w 1074"/>
              <a:gd name="T79" fmla="*/ 2147483647 h 1741"/>
              <a:gd name="T80" fmla="*/ 2147483647 w 1074"/>
              <a:gd name="T81" fmla="*/ 0 h 1741"/>
              <a:gd name="T82" fmla="*/ 2147483647 w 1074"/>
              <a:gd name="T83" fmla="*/ 2147483647 h 1741"/>
              <a:gd name="T84" fmla="*/ 2147483647 w 1074"/>
              <a:gd name="T85" fmla="*/ 2147483647 h 1741"/>
              <a:gd name="T86" fmla="*/ 2147483647 w 1074"/>
              <a:gd name="T87" fmla="*/ 2147483647 h 1741"/>
              <a:gd name="T88" fmla="*/ 2147483647 w 1074"/>
              <a:gd name="T89" fmla="*/ 2147483647 h 1741"/>
              <a:gd name="T90" fmla="*/ 2147483647 w 1074"/>
              <a:gd name="T91" fmla="*/ 2147483647 h 1741"/>
              <a:gd name="T92" fmla="*/ 2147483647 w 1074"/>
              <a:gd name="T93" fmla="*/ 2147483647 h 1741"/>
              <a:gd name="T94" fmla="*/ 2147483647 w 1074"/>
              <a:gd name="T95" fmla="*/ 2147483647 h 1741"/>
              <a:gd name="T96" fmla="*/ 2147483647 w 1074"/>
              <a:gd name="T97" fmla="*/ 2147483647 h 1741"/>
              <a:gd name="T98" fmla="*/ 2147483647 w 1074"/>
              <a:gd name="T99" fmla="*/ 2147483647 h 1741"/>
              <a:gd name="T100" fmla="*/ 2147483647 w 1074"/>
              <a:gd name="T101" fmla="*/ 2147483647 h 1741"/>
              <a:gd name="T102" fmla="*/ 2147483647 w 1074"/>
              <a:gd name="T103" fmla="*/ 2147483647 h 1741"/>
              <a:gd name="T104" fmla="*/ 2147483647 w 1074"/>
              <a:gd name="T105" fmla="*/ 2147483647 h 1741"/>
              <a:gd name="T106" fmla="*/ 2147483647 w 1074"/>
              <a:gd name="T107" fmla="*/ 2147483647 h 1741"/>
              <a:gd name="T108" fmla="*/ 2147483647 w 1074"/>
              <a:gd name="T109" fmla="*/ 2147483647 h 1741"/>
              <a:gd name="T110" fmla="*/ 2147483647 w 1074"/>
              <a:gd name="T111" fmla="*/ 2147483647 h 1741"/>
              <a:gd name="T112" fmla="*/ 2147483647 w 1074"/>
              <a:gd name="T113" fmla="*/ 2147483647 h 1741"/>
              <a:gd name="T114" fmla="*/ 2147483647 w 1074"/>
              <a:gd name="T115" fmla="*/ 2147483647 h 1741"/>
              <a:gd name="T116" fmla="*/ 2147483647 w 1074"/>
              <a:gd name="T117" fmla="*/ 2147483647 h 1741"/>
              <a:gd name="T118" fmla="*/ 2147483647 w 1074"/>
              <a:gd name="T119" fmla="*/ 2147483647 h 174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74"/>
              <a:gd name="T181" fmla="*/ 0 h 1741"/>
              <a:gd name="T182" fmla="*/ 1074 w 1074"/>
              <a:gd name="T183" fmla="*/ 1741 h 174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74" h="1741">
                <a:moveTo>
                  <a:pt x="702" y="1680"/>
                </a:moveTo>
                <a:lnTo>
                  <a:pt x="685" y="1696"/>
                </a:lnTo>
                <a:lnTo>
                  <a:pt x="669" y="1701"/>
                </a:lnTo>
                <a:lnTo>
                  <a:pt x="652" y="1713"/>
                </a:lnTo>
                <a:lnTo>
                  <a:pt x="635" y="1718"/>
                </a:lnTo>
                <a:lnTo>
                  <a:pt x="618" y="1723"/>
                </a:lnTo>
                <a:lnTo>
                  <a:pt x="601" y="1729"/>
                </a:lnTo>
                <a:lnTo>
                  <a:pt x="584" y="1740"/>
                </a:lnTo>
                <a:lnTo>
                  <a:pt x="567" y="1740"/>
                </a:lnTo>
                <a:lnTo>
                  <a:pt x="545" y="1740"/>
                </a:lnTo>
                <a:lnTo>
                  <a:pt x="528" y="1740"/>
                </a:lnTo>
                <a:lnTo>
                  <a:pt x="511" y="1740"/>
                </a:lnTo>
                <a:lnTo>
                  <a:pt x="494" y="1740"/>
                </a:lnTo>
                <a:lnTo>
                  <a:pt x="477" y="1740"/>
                </a:lnTo>
                <a:lnTo>
                  <a:pt x="461" y="1729"/>
                </a:lnTo>
                <a:lnTo>
                  <a:pt x="444" y="1718"/>
                </a:lnTo>
                <a:lnTo>
                  <a:pt x="421" y="1708"/>
                </a:lnTo>
                <a:lnTo>
                  <a:pt x="404" y="1696"/>
                </a:lnTo>
                <a:lnTo>
                  <a:pt x="388" y="1685"/>
                </a:lnTo>
                <a:lnTo>
                  <a:pt x="371" y="1674"/>
                </a:lnTo>
                <a:lnTo>
                  <a:pt x="354" y="1663"/>
                </a:lnTo>
                <a:lnTo>
                  <a:pt x="337" y="1641"/>
                </a:lnTo>
                <a:lnTo>
                  <a:pt x="326" y="1624"/>
                </a:lnTo>
                <a:lnTo>
                  <a:pt x="315" y="1608"/>
                </a:lnTo>
                <a:lnTo>
                  <a:pt x="309" y="1586"/>
                </a:lnTo>
                <a:lnTo>
                  <a:pt x="304" y="1569"/>
                </a:lnTo>
                <a:lnTo>
                  <a:pt x="292" y="1553"/>
                </a:lnTo>
                <a:lnTo>
                  <a:pt x="287" y="1536"/>
                </a:lnTo>
                <a:lnTo>
                  <a:pt x="281" y="1519"/>
                </a:lnTo>
                <a:lnTo>
                  <a:pt x="281" y="1503"/>
                </a:lnTo>
                <a:lnTo>
                  <a:pt x="276" y="1486"/>
                </a:lnTo>
                <a:lnTo>
                  <a:pt x="276" y="1470"/>
                </a:lnTo>
                <a:lnTo>
                  <a:pt x="270" y="1453"/>
                </a:lnTo>
                <a:lnTo>
                  <a:pt x="270" y="1436"/>
                </a:lnTo>
                <a:lnTo>
                  <a:pt x="270" y="1420"/>
                </a:lnTo>
                <a:lnTo>
                  <a:pt x="270" y="1403"/>
                </a:lnTo>
                <a:lnTo>
                  <a:pt x="264" y="1387"/>
                </a:lnTo>
                <a:lnTo>
                  <a:pt x="264" y="1370"/>
                </a:lnTo>
                <a:lnTo>
                  <a:pt x="264" y="1353"/>
                </a:lnTo>
                <a:lnTo>
                  <a:pt x="264" y="1331"/>
                </a:lnTo>
                <a:lnTo>
                  <a:pt x="270" y="1315"/>
                </a:lnTo>
                <a:lnTo>
                  <a:pt x="287" y="1303"/>
                </a:lnTo>
                <a:lnTo>
                  <a:pt x="298" y="1287"/>
                </a:lnTo>
                <a:lnTo>
                  <a:pt x="309" y="1270"/>
                </a:lnTo>
                <a:lnTo>
                  <a:pt x="326" y="1254"/>
                </a:lnTo>
                <a:lnTo>
                  <a:pt x="343" y="1243"/>
                </a:lnTo>
                <a:lnTo>
                  <a:pt x="354" y="1226"/>
                </a:lnTo>
                <a:lnTo>
                  <a:pt x="360" y="1210"/>
                </a:lnTo>
                <a:lnTo>
                  <a:pt x="360" y="1193"/>
                </a:lnTo>
                <a:lnTo>
                  <a:pt x="360" y="1177"/>
                </a:lnTo>
                <a:lnTo>
                  <a:pt x="343" y="1160"/>
                </a:lnTo>
                <a:lnTo>
                  <a:pt x="326" y="1155"/>
                </a:lnTo>
                <a:lnTo>
                  <a:pt x="309" y="1143"/>
                </a:lnTo>
                <a:lnTo>
                  <a:pt x="292" y="1133"/>
                </a:lnTo>
                <a:lnTo>
                  <a:pt x="281" y="1116"/>
                </a:lnTo>
                <a:lnTo>
                  <a:pt x="264" y="1110"/>
                </a:lnTo>
                <a:lnTo>
                  <a:pt x="259" y="1094"/>
                </a:lnTo>
                <a:lnTo>
                  <a:pt x="242" y="1077"/>
                </a:lnTo>
                <a:lnTo>
                  <a:pt x="225" y="1055"/>
                </a:lnTo>
                <a:lnTo>
                  <a:pt x="213" y="1033"/>
                </a:lnTo>
                <a:lnTo>
                  <a:pt x="191" y="1011"/>
                </a:lnTo>
                <a:lnTo>
                  <a:pt x="174" y="1000"/>
                </a:lnTo>
                <a:lnTo>
                  <a:pt x="157" y="978"/>
                </a:lnTo>
                <a:lnTo>
                  <a:pt x="140" y="961"/>
                </a:lnTo>
                <a:lnTo>
                  <a:pt x="124" y="945"/>
                </a:lnTo>
                <a:lnTo>
                  <a:pt x="113" y="928"/>
                </a:lnTo>
                <a:lnTo>
                  <a:pt x="107" y="912"/>
                </a:lnTo>
                <a:lnTo>
                  <a:pt x="101" y="895"/>
                </a:lnTo>
                <a:lnTo>
                  <a:pt x="91" y="878"/>
                </a:lnTo>
                <a:lnTo>
                  <a:pt x="84" y="862"/>
                </a:lnTo>
                <a:lnTo>
                  <a:pt x="79" y="845"/>
                </a:lnTo>
                <a:lnTo>
                  <a:pt x="68" y="828"/>
                </a:lnTo>
                <a:lnTo>
                  <a:pt x="62" y="812"/>
                </a:lnTo>
                <a:lnTo>
                  <a:pt x="57" y="795"/>
                </a:lnTo>
                <a:lnTo>
                  <a:pt x="57" y="779"/>
                </a:lnTo>
                <a:lnTo>
                  <a:pt x="57" y="762"/>
                </a:lnTo>
                <a:lnTo>
                  <a:pt x="57" y="745"/>
                </a:lnTo>
                <a:lnTo>
                  <a:pt x="57" y="729"/>
                </a:lnTo>
                <a:lnTo>
                  <a:pt x="51" y="712"/>
                </a:lnTo>
                <a:lnTo>
                  <a:pt x="45" y="690"/>
                </a:lnTo>
                <a:lnTo>
                  <a:pt x="40" y="674"/>
                </a:lnTo>
                <a:lnTo>
                  <a:pt x="34" y="657"/>
                </a:lnTo>
                <a:lnTo>
                  <a:pt x="34" y="640"/>
                </a:lnTo>
                <a:lnTo>
                  <a:pt x="34" y="624"/>
                </a:lnTo>
                <a:lnTo>
                  <a:pt x="28" y="607"/>
                </a:lnTo>
                <a:lnTo>
                  <a:pt x="28" y="591"/>
                </a:lnTo>
                <a:lnTo>
                  <a:pt x="23" y="563"/>
                </a:lnTo>
                <a:lnTo>
                  <a:pt x="23" y="547"/>
                </a:lnTo>
                <a:lnTo>
                  <a:pt x="17" y="530"/>
                </a:lnTo>
                <a:lnTo>
                  <a:pt x="12" y="514"/>
                </a:lnTo>
                <a:lnTo>
                  <a:pt x="6" y="497"/>
                </a:lnTo>
                <a:lnTo>
                  <a:pt x="0" y="480"/>
                </a:lnTo>
                <a:lnTo>
                  <a:pt x="0" y="464"/>
                </a:lnTo>
                <a:lnTo>
                  <a:pt x="0" y="447"/>
                </a:lnTo>
                <a:lnTo>
                  <a:pt x="0" y="403"/>
                </a:lnTo>
                <a:lnTo>
                  <a:pt x="0" y="387"/>
                </a:lnTo>
                <a:lnTo>
                  <a:pt x="0" y="370"/>
                </a:lnTo>
                <a:lnTo>
                  <a:pt x="0" y="353"/>
                </a:lnTo>
                <a:lnTo>
                  <a:pt x="0" y="337"/>
                </a:lnTo>
                <a:lnTo>
                  <a:pt x="0" y="320"/>
                </a:lnTo>
                <a:lnTo>
                  <a:pt x="0" y="304"/>
                </a:lnTo>
                <a:lnTo>
                  <a:pt x="0" y="287"/>
                </a:lnTo>
                <a:lnTo>
                  <a:pt x="0" y="270"/>
                </a:lnTo>
                <a:lnTo>
                  <a:pt x="0" y="254"/>
                </a:lnTo>
                <a:lnTo>
                  <a:pt x="6" y="237"/>
                </a:lnTo>
                <a:lnTo>
                  <a:pt x="23" y="221"/>
                </a:lnTo>
                <a:lnTo>
                  <a:pt x="40" y="165"/>
                </a:lnTo>
                <a:lnTo>
                  <a:pt x="45" y="149"/>
                </a:lnTo>
                <a:lnTo>
                  <a:pt x="62" y="137"/>
                </a:lnTo>
                <a:lnTo>
                  <a:pt x="79" y="127"/>
                </a:lnTo>
                <a:lnTo>
                  <a:pt x="96" y="122"/>
                </a:lnTo>
                <a:lnTo>
                  <a:pt x="113" y="110"/>
                </a:lnTo>
                <a:lnTo>
                  <a:pt x="124" y="94"/>
                </a:lnTo>
                <a:lnTo>
                  <a:pt x="140" y="88"/>
                </a:lnTo>
                <a:lnTo>
                  <a:pt x="157" y="72"/>
                </a:lnTo>
                <a:lnTo>
                  <a:pt x="169" y="55"/>
                </a:lnTo>
                <a:lnTo>
                  <a:pt x="186" y="49"/>
                </a:lnTo>
                <a:lnTo>
                  <a:pt x="203" y="39"/>
                </a:lnTo>
                <a:lnTo>
                  <a:pt x="220" y="32"/>
                </a:lnTo>
                <a:lnTo>
                  <a:pt x="236" y="27"/>
                </a:lnTo>
                <a:lnTo>
                  <a:pt x="259" y="17"/>
                </a:lnTo>
                <a:lnTo>
                  <a:pt x="298" y="5"/>
                </a:lnTo>
                <a:lnTo>
                  <a:pt x="315" y="0"/>
                </a:lnTo>
                <a:lnTo>
                  <a:pt x="337" y="0"/>
                </a:lnTo>
                <a:lnTo>
                  <a:pt x="354" y="17"/>
                </a:lnTo>
                <a:lnTo>
                  <a:pt x="377" y="55"/>
                </a:lnTo>
                <a:lnTo>
                  <a:pt x="394" y="66"/>
                </a:lnTo>
                <a:lnTo>
                  <a:pt x="411" y="72"/>
                </a:lnTo>
                <a:lnTo>
                  <a:pt x="428" y="72"/>
                </a:lnTo>
                <a:lnTo>
                  <a:pt x="450" y="82"/>
                </a:lnTo>
                <a:lnTo>
                  <a:pt x="467" y="82"/>
                </a:lnTo>
                <a:lnTo>
                  <a:pt x="484" y="94"/>
                </a:lnTo>
                <a:lnTo>
                  <a:pt x="500" y="127"/>
                </a:lnTo>
                <a:lnTo>
                  <a:pt x="545" y="137"/>
                </a:lnTo>
                <a:lnTo>
                  <a:pt x="562" y="143"/>
                </a:lnTo>
                <a:lnTo>
                  <a:pt x="601" y="154"/>
                </a:lnTo>
                <a:lnTo>
                  <a:pt x="618" y="177"/>
                </a:lnTo>
                <a:lnTo>
                  <a:pt x="641" y="221"/>
                </a:lnTo>
                <a:lnTo>
                  <a:pt x="646" y="237"/>
                </a:lnTo>
                <a:lnTo>
                  <a:pt x="658" y="254"/>
                </a:lnTo>
                <a:lnTo>
                  <a:pt x="663" y="270"/>
                </a:lnTo>
                <a:lnTo>
                  <a:pt x="680" y="292"/>
                </a:lnTo>
                <a:lnTo>
                  <a:pt x="702" y="315"/>
                </a:lnTo>
                <a:lnTo>
                  <a:pt x="719" y="325"/>
                </a:lnTo>
                <a:lnTo>
                  <a:pt x="731" y="342"/>
                </a:lnTo>
                <a:lnTo>
                  <a:pt x="741" y="359"/>
                </a:lnTo>
                <a:lnTo>
                  <a:pt x="753" y="375"/>
                </a:lnTo>
                <a:lnTo>
                  <a:pt x="770" y="392"/>
                </a:lnTo>
                <a:lnTo>
                  <a:pt x="781" y="409"/>
                </a:lnTo>
                <a:lnTo>
                  <a:pt x="792" y="425"/>
                </a:lnTo>
                <a:lnTo>
                  <a:pt x="797" y="442"/>
                </a:lnTo>
                <a:lnTo>
                  <a:pt x="814" y="447"/>
                </a:lnTo>
                <a:lnTo>
                  <a:pt x="831" y="464"/>
                </a:lnTo>
                <a:lnTo>
                  <a:pt x="843" y="480"/>
                </a:lnTo>
                <a:lnTo>
                  <a:pt x="860" y="502"/>
                </a:lnTo>
                <a:lnTo>
                  <a:pt x="893" y="514"/>
                </a:lnTo>
                <a:lnTo>
                  <a:pt x="899" y="530"/>
                </a:lnTo>
                <a:lnTo>
                  <a:pt x="899" y="547"/>
                </a:lnTo>
                <a:lnTo>
                  <a:pt x="899" y="563"/>
                </a:lnTo>
                <a:lnTo>
                  <a:pt x="899" y="580"/>
                </a:lnTo>
                <a:lnTo>
                  <a:pt x="899" y="597"/>
                </a:lnTo>
                <a:lnTo>
                  <a:pt x="904" y="640"/>
                </a:lnTo>
                <a:lnTo>
                  <a:pt x="904" y="657"/>
                </a:lnTo>
                <a:lnTo>
                  <a:pt x="910" y="674"/>
                </a:lnTo>
                <a:lnTo>
                  <a:pt x="916" y="690"/>
                </a:lnTo>
                <a:lnTo>
                  <a:pt x="916" y="707"/>
                </a:lnTo>
                <a:lnTo>
                  <a:pt x="921" y="723"/>
                </a:lnTo>
                <a:lnTo>
                  <a:pt x="927" y="745"/>
                </a:lnTo>
                <a:lnTo>
                  <a:pt x="938" y="762"/>
                </a:lnTo>
                <a:lnTo>
                  <a:pt x="955" y="773"/>
                </a:lnTo>
                <a:lnTo>
                  <a:pt x="955" y="790"/>
                </a:lnTo>
                <a:lnTo>
                  <a:pt x="955" y="807"/>
                </a:lnTo>
                <a:lnTo>
                  <a:pt x="961" y="823"/>
                </a:lnTo>
                <a:lnTo>
                  <a:pt x="972" y="840"/>
                </a:lnTo>
                <a:lnTo>
                  <a:pt x="989" y="862"/>
                </a:lnTo>
                <a:lnTo>
                  <a:pt x="1000" y="878"/>
                </a:lnTo>
                <a:lnTo>
                  <a:pt x="1017" y="900"/>
                </a:lnTo>
                <a:lnTo>
                  <a:pt x="1028" y="933"/>
                </a:lnTo>
                <a:lnTo>
                  <a:pt x="1045" y="945"/>
                </a:lnTo>
                <a:lnTo>
                  <a:pt x="1061" y="961"/>
                </a:lnTo>
                <a:lnTo>
                  <a:pt x="1073" y="978"/>
                </a:lnTo>
              </a:path>
            </a:pathLst>
          </a:custGeom>
          <a:noFill/>
          <a:ln w="25400" cap="rnd" cmpd="sng">
            <a:solidFill>
              <a:srgbClr val="CC0000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336" name="Rectangle 161"/>
          <p:cNvSpPr>
            <a:spLocks noChangeArrowheads="1"/>
          </p:cNvSpPr>
          <p:nvPr/>
        </p:nvSpPr>
        <p:spPr bwMode="auto">
          <a:xfrm>
            <a:off x="5637213" y="3908426"/>
            <a:ext cx="2077492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1"/>
              <a:t>Savannah Harbor</a:t>
            </a:r>
          </a:p>
          <a:p>
            <a:pPr eaLnBrk="0" hangingPunct="0"/>
            <a:r>
              <a:rPr lang="en-US" sz="1200" b="1"/>
              <a:t>     (Savannah District HQ)</a:t>
            </a:r>
          </a:p>
        </p:txBody>
      </p:sp>
      <p:sp>
        <p:nvSpPr>
          <p:cNvPr id="13337" name="Rectangle 162"/>
          <p:cNvSpPr>
            <a:spLocks noChangeArrowheads="1"/>
          </p:cNvSpPr>
          <p:nvPr/>
        </p:nvSpPr>
        <p:spPr bwMode="auto">
          <a:xfrm>
            <a:off x="4921251" y="4594226"/>
            <a:ext cx="682879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1" dirty="0" err="1"/>
              <a:t>FLETC</a:t>
            </a:r>
            <a:endParaRPr lang="en-US" sz="1200" b="1" dirty="0"/>
          </a:p>
        </p:txBody>
      </p:sp>
      <p:sp>
        <p:nvSpPr>
          <p:cNvPr id="13338" name="Rectangle 163"/>
          <p:cNvSpPr>
            <a:spLocks noChangeArrowheads="1"/>
          </p:cNvSpPr>
          <p:nvPr/>
        </p:nvSpPr>
        <p:spPr bwMode="auto">
          <a:xfrm>
            <a:off x="6091238" y="3652838"/>
            <a:ext cx="16049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1"/>
              <a:t>Charleston District </a:t>
            </a:r>
          </a:p>
        </p:txBody>
      </p:sp>
      <p:sp>
        <p:nvSpPr>
          <p:cNvPr id="13339" name="Rectangle 164"/>
          <p:cNvSpPr>
            <a:spLocks noChangeArrowheads="1"/>
          </p:cNvSpPr>
          <p:nvPr/>
        </p:nvSpPr>
        <p:spPr bwMode="auto">
          <a:xfrm>
            <a:off x="7010401" y="2690814"/>
            <a:ext cx="1598451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1" dirty="0"/>
              <a:t>Wilmington District</a:t>
            </a:r>
          </a:p>
        </p:txBody>
      </p:sp>
      <p:sp>
        <p:nvSpPr>
          <p:cNvPr id="13340" name="Rectangle 165"/>
          <p:cNvSpPr>
            <a:spLocks noChangeArrowheads="1"/>
          </p:cNvSpPr>
          <p:nvPr/>
        </p:nvSpPr>
        <p:spPr bwMode="auto">
          <a:xfrm>
            <a:off x="7329488" y="2171701"/>
            <a:ext cx="916020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1" dirty="0"/>
              <a:t>Pope AAF</a:t>
            </a:r>
          </a:p>
        </p:txBody>
      </p:sp>
      <p:sp>
        <p:nvSpPr>
          <p:cNvPr id="13341" name="Rectangle 166"/>
          <p:cNvSpPr>
            <a:spLocks noChangeArrowheads="1"/>
          </p:cNvSpPr>
          <p:nvPr/>
        </p:nvSpPr>
        <p:spPr bwMode="auto">
          <a:xfrm>
            <a:off x="7554913" y="2438401"/>
            <a:ext cx="862416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1"/>
              <a:t>Ft. Bragg</a:t>
            </a:r>
          </a:p>
        </p:txBody>
      </p:sp>
      <p:sp>
        <p:nvSpPr>
          <p:cNvPr id="13342" name="Rectangle 167"/>
          <p:cNvSpPr>
            <a:spLocks noChangeArrowheads="1"/>
          </p:cNvSpPr>
          <p:nvPr/>
        </p:nvSpPr>
        <p:spPr bwMode="auto">
          <a:xfrm>
            <a:off x="1655764" y="3930651"/>
            <a:ext cx="976229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1"/>
              <a:t>Ft. Gordon</a:t>
            </a:r>
          </a:p>
        </p:txBody>
      </p:sp>
      <p:sp>
        <p:nvSpPr>
          <p:cNvPr id="13343" name="Rectangle 168"/>
          <p:cNvSpPr>
            <a:spLocks noChangeArrowheads="1"/>
          </p:cNvSpPr>
          <p:nvPr/>
        </p:nvSpPr>
        <p:spPr bwMode="auto">
          <a:xfrm>
            <a:off x="3830638" y="3784601"/>
            <a:ext cx="1061894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1" dirty="0"/>
              <a:t>Robins AFB</a:t>
            </a:r>
          </a:p>
        </p:txBody>
      </p:sp>
      <p:sp>
        <p:nvSpPr>
          <p:cNvPr id="13344" name="Rectangle 169"/>
          <p:cNvSpPr>
            <a:spLocks noChangeArrowheads="1"/>
          </p:cNvSpPr>
          <p:nvPr/>
        </p:nvSpPr>
        <p:spPr bwMode="auto">
          <a:xfrm>
            <a:off x="1646238" y="3033714"/>
            <a:ext cx="1172500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1" dirty="0"/>
              <a:t>Dobbins ARB</a:t>
            </a:r>
          </a:p>
        </p:txBody>
      </p:sp>
      <p:sp>
        <p:nvSpPr>
          <p:cNvPr id="13346" name="Rectangle 171"/>
          <p:cNvSpPr>
            <a:spLocks noChangeArrowheads="1"/>
          </p:cNvSpPr>
          <p:nvPr/>
        </p:nvSpPr>
        <p:spPr bwMode="auto">
          <a:xfrm>
            <a:off x="1395907" y="3301554"/>
            <a:ext cx="1280800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1" dirty="0" err="1"/>
              <a:t>Gillem</a:t>
            </a:r>
            <a:r>
              <a:rPr lang="en-US" sz="1200" b="1" dirty="0"/>
              <a:t> Enclave</a:t>
            </a:r>
          </a:p>
        </p:txBody>
      </p:sp>
      <p:sp>
        <p:nvSpPr>
          <p:cNvPr id="13347" name="Rectangle 172"/>
          <p:cNvSpPr>
            <a:spLocks noChangeArrowheads="1"/>
          </p:cNvSpPr>
          <p:nvPr/>
        </p:nvSpPr>
        <p:spPr bwMode="auto">
          <a:xfrm>
            <a:off x="1663700" y="4281489"/>
            <a:ext cx="1035540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1"/>
              <a:t>Ft. Benning</a:t>
            </a:r>
          </a:p>
        </p:txBody>
      </p:sp>
      <p:sp>
        <p:nvSpPr>
          <p:cNvPr id="13348" name="Rectangle 173"/>
          <p:cNvSpPr>
            <a:spLocks noChangeArrowheads="1"/>
          </p:cNvSpPr>
          <p:nvPr/>
        </p:nvSpPr>
        <p:spPr bwMode="auto">
          <a:xfrm>
            <a:off x="1638300" y="4625976"/>
            <a:ext cx="1036246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1"/>
              <a:t>Moody AFB</a:t>
            </a:r>
          </a:p>
        </p:txBody>
      </p:sp>
      <p:sp>
        <p:nvSpPr>
          <p:cNvPr id="13349" name="Rectangle 174"/>
          <p:cNvSpPr>
            <a:spLocks noChangeArrowheads="1"/>
          </p:cNvSpPr>
          <p:nvPr/>
        </p:nvSpPr>
        <p:spPr bwMode="auto">
          <a:xfrm>
            <a:off x="5229226" y="4398964"/>
            <a:ext cx="1442703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1"/>
              <a:t>Ft. Stewart/HAAF</a:t>
            </a:r>
          </a:p>
        </p:txBody>
      </p:sp>
      <p:sp>
        <p:nvSpPr>
          <p:cNvPr id="13350" name="Oval 175"/>
          <p:cNvSpPr>
            <a:spLocks noChangeArrowheads="1"/>
          </p:cNvSpPr>
          <p:nvPr/>
        </p:nvSpPr>
        <p:spPr bwMode="auto">
          <a:xfrm>
            <a:off x="3784601" y="3829050"/>
            <a:ext cx="85725" cy="889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51" name="Rectangle 176"/>
          <p:cNvSpPr>
            <a:spLocks noChangeArrowheads="1"/>
          </p:cNvSpPr>
          <p:nvPr/>
        </p:nvSpPr>
        <p:spPr bwMode="auto">
          <a:xfrm>
            <a:off x="6588125" y="2969418"/>
            <a:ext cx="1998945" cy="29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 dirty="0"/>
              <a:t>Joint Base Charleston</a:t>
            </a:r>
          </a:p>
        </p:txBody>
      </p:sp>
      <p:sp>
        <p:nvSpPr>
          <p:cNvPr id="13352" name="Freeform 177"/>
          <p:cNvSpPr>
            <a:spLocks/>
          </p:cNvSpPr>
          <p:nvPr/>
        </p:nvSpPr>
        <p:spPr bwMode="auto">
          <a:xfrm>
            <a:off x="6691313" y="2684464"/>
            <a:ext cx="380682" cy="128587"/>
          </a:xfrm>
          <a:custGeom>
            <a:avLst/>
            <a:gdLst>
              <a:gd name="T0" fmla="*/ 2147483647 w 307"/>
              <a:gd name="T1" fmla="*/ 2147483647 h 81"/>
              <a:gd name="T2" fmla="*/ 2147483647 w 307"/>
              <a:gd name="T3" fmla="*/ 2147483647 h 81"/>
              <a:gd name="T4" fmla="*/ 0 w 307"/>
              <a:gd name="T5" fmla="*/ 0 h 81"/>
              <a:gd name="T6" fmla="*/ 0 60000 65536"/>
              <a:gd name="T7" fmla="*/ 0 60000 65536"/>
              <a:gd name="T8" fmla="*/ 0 60000 65536"/>
              <a:gd name="T9" fmla="*/ 0 w 307"/>
              <a:gd name="T10" fmla="*/ 0 h 81"/>
              <a:gd name="T11" fmla="*/ 307 w 307"/>
              <a:gd name="T12" fmla="*/ 81 h 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7" h="81">
                <a:moveTo>
                  <a:pt x="306" y="80"/>
                </a:moveTo>
                <a:lnTo>
                  <a:pt x="51" y="8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353" name="Freeform 178"/>
          <p:cNvSpPr>
            <a:spLocks/>
          </p:cNvSpPr>
          <p:nvPr/>
        </p:nvSpPr>
        <p:spPr bwMode="auto">
          <a:xfrm>
            <a:off x="6369050" y="2184400"/>
            <a:ext cx="1227138" cy="369888"/>
          </a:xfrm>
          <a:custGeom>
            <a:avLst/>
            <a:gdLst>
              <a:gd name="T0" fmla="*/ 0 w 773"/>
              <a:gd name="T1" fmla="*/ 0 h 233"/>
              <a:gd name="T2" fmla="*/ 2147483647 w 773"/>
              <a:gd name="T3" fmla="*/ 0 h 233"/>
              <a:gd name="T4" fmla="*/ 2147483647 w 773"/>
              <a:gd name="T5" fmla="*/ 2147483647 h 233"/>
              <a:gd name="T6" fmla="*/ 2147483647 w 773"/>
              <a:gd name="T7" fmla="*/ 2147483647 h 233"/>
              <a:gd name="T8" fmla="*/ 0 60000 65536"/>
              <a:gd name="T9" fmla="*/ 0 60000 65536"/>
              <a:gd name="T10" fmla="*/ 0 60000 65536"/>
              <a:gd name="T11" fmla="*/ 0 60000 65536"/>
              <a:gd name="T12" fmla="*/ 0 w 773"/>
              <a:gd name="T13" fmla="*/ 0 h 233"/>
              <a:gd name="T14" fmla="*/ 773 w 773"/>
              <a:gd name="T15" fmla="*/ 233 h 2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3" h="233">
                <a:moveTo>
                  <a:pt x="0" y="0"/>
                </a:moveTo>
                <a:lnTo>
                  <a:pt x="203" y="0"/>
                </a:lnTo>
                <a:lnTo>
                  <a:pt x="400" y="232"/>
                </a:lnTo>
                <a:lnTo>
                  <a:pt x="772" y="23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354" name="Line 179"/>
          <p:cNvSpPr>
            <a:spLocks noChangeShapeType="1"/>
          </p:cNvSpPr>
          <p:nvPr/>
        </p:nvSpPr>
        <p:spPr bwMode="auto">
          <a:xfrm flipV="1">
            <a:off x="6880226" y="1857376"/>
            <a:ext cx="409575" cy="174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55" name="Freeform 180"/>
          <p:cNvSpPr>
            <a:spLocks/>
          </p:cNvSpPr>
          <p:nvPr/>
        </p:nvSpPr>
        <p:spPr bwMode="auto">
          <a:xfrm>
            <a:off x="4770438" y="4197351"/>
            <a:ext cx="501650" cy="288925"/>
          </a:xfrm>
          <a:custGeom>
            <a:avLst/>
            <a:gdLst>
              <a:gd name="T0" fmla="*/ 0 w 316"/>
              <a:gd name="T1" fmla="*/ 0 h 182"/>
              <a:gd name="T2" fmla="*/ 2147483647 w 316"/>
              <a:gd name="T3" fmla="*/ 2147483647 h 182"/>
              <a:gd name="T4" fmla="*/ 2147483647 w 316"/>
              <a:gd name="T5" fmla="*/ 2147483647 h 182"/>
              <a:gd name="T6" fmla="*/ 0 60000 65536"/>
              <a:gd name="T7" fmla="*/ 0 60000 65536"/>
              <a:gd name="T8" fmla="*/ 0 60000 65536"/>
              <a:gd name="T9" fmla="*/ 0 w 316"/>
              <a:gd name="T10" fmla="*/ 0 h 182"/>
              <a:gd name="T11" fmla="*/ 316 w 31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6" h="182">
                <a:moveTo>
                  <a:pt x="0" y="0"/>
                </a:moveTo>
                <a:lnTo>
                  <a:pt x="204" y="181"/>
                </a:lnTo>
                <a:lnTo>
                  <a:pt x="315" y="181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356" name="Freeform 181"/>
          <p:cNvSpPr>
            <a:spLocks/>
          </p:cNvSpPr>
          <p:nvPr/>
        </p:nvSpPr>
        <p:spPr bwMode="auto">
          <a:xfrm>
            <a:off x="4914900" y="3962400"/>
            <a:ext cx="838200" cy="76200"/>
          </a:xfrm>
          <a:custGeom>
            <a:avLst/>
            <a:gdLst>
              <a:gd name="T0" fmla="*/ 2147483647 w 515"/>
              <a:gd name="T1" fmla="*/ 2147483647 h 20"/>
              <a:gd name="T2" fmla="*/ 2147483647 w 515"/>
              <a:gd name="T3" fmla="*/ 2147483647 h 20"/>
              <a:gd name="T4" fmla="*/ 0 w 515"/>
              <a:gd name="T5" fmla="*/ 0 h 20"/>
              <a:gd name="T6" fmla="*/ 0 60000 65536"/>
              <a:gd name="T7" fmla="*/ 0 60000 65536"/>
              <a:gd name="T8" fmla="*/ 0 60000 65536"/>
              <a:gd name="T9" fmla="*/ 0 w 515"/>
              <a:gd name="T10" fmla="*/ 0 h 20"/>
              <a:gd name="T11" fmla="*/ 515 w 515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5" h="20">
                <a:moveTo>
                  <a:pt x="514" y="19"/>
                </a:moveTo>
                <a:lnTo>
                  <a:pt x="93" y="19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357" name="Freeform 182"/>
          <p:cNvSpPr>
            <a:spLocks/>
          </p:cNvSpPr>
          <p:nvPr/>
        </p:nvSpPr>
        <p:spPr bwMode="auto">
          <a:xfrm>
            <a:off x="5521326" y="3697289"/>
            <a:ext cx="619125" cy="46037"/>
          </a:xfrm>
          <a:custGeom>
            <a:avLst/>
            <a:gdLst>
              <a:gd name="T0" fmla="*/ 2147483647 w 390"/>
              <a:gd name="T1" fmla="*/ 2147483647 h 29"/>
              <a:gd name="T2" fmla="*/ 2147483647 w 390"/>
              <a:gd name="T3" fmla="*/ 2147483647 h 29"/>
              <a:gd name="T4" fmla="*/ 0 w 390"/>
              <a:gd name="T5" fmla="*/ 0 h 29"/>
              <a:gd name="T6" fmla="*/ 0 60000 65536"/>
              <a:gd name="T7" fmla="*/ 0 60000 65536"/>
              <a:gd name="T8" fmla="*/ 0 60000 65536"/>
              <a:gd name="T9" fmla="*/ 0 w 390"/>
              <a:gd name="T10" fmla="*/ 0 h 29"/>
              <a:gd name="T11" fmla="*/ 390 w 390"/>
              <a:gd name="T12" fmla="*/ 29 h 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0" h="29">
                <a:moveTo>
                  <a:pt x="389" y="28"/>
                </a:moveTo>
                <a:lnTo>
                  <a:pt x="74" y="2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358" name="Oval 183"/>
          <p:cNvSpPr>
            <a:spLocks noChangeArrowheads="1"/>
          </p:cNvSpPr>
          <p:nvPr/>
        </p:nvSpPr>
        <p:spPr bwMode="auto">
          <a:xfrm>
            <a:off x="6648450" y="2630488"/>
            <a:ext cx="76200" cy="74612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59" name="Oval 184"/>
          <p:cNvSpPr>
            <a:spLocks noChangeArrowheads="1"/>
          </p:cNvSpPr>
          <p:nvPr/>
        </p:nvSpPr>
        <p:spPr bwMode="auto">
          <a:xfrm>
            <a:off x="4713289" y="4154488"/>
            <a:ext cx="77787" cy="762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60" name="Oval 185"/>
          <p:cNvSpPr>
            <a:spLocks noChangeArrowheads="1"/>
          </p:cNvSpPr>
          <p:nvPr/>
        </p:nvSpPr>
        <p:spPr bwMode="auto">
          <a:xfrm>
            <a:off x="6827839" y="1987551"/>
            <a:ext cx="66675" cy="87313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61" name="Oval 186"/>
          <p:cNvSpPr>
            <a:spLocks noChangeArrowheads="1"/>
          </p:cNvSpPr>
          <p:nvPr/>
        </p:nvSpPr>
        <p:spPr bwMode="auto">
          <a:xfrm>
            <a:off x="6318250" y="2146301"/>
            <a:ext cx="76200" cy="80963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62" name="Oval 187"/>
          <p:cNvSpPr>
            <a:spLocks noChangeArrowheads="1"/>
          </p:cNvSpPr>
          <p:nvPr/>
        </p:nvSpPr>
        <p:spPr bwMode="auto">
          <a:xfrm>
            <a:off x="4914901" y="3886200"/>
            <a:ext cx="74613" cy="84138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400">
              <a:solidFill>
                <a:srgbClr val="CC3300"/>
              </a:solidFill>
              <a:latin typeface="Arial Black" pitchFamily="34" charset="0"/>
            </a:endParaRPr>
          </a:p>
        </p:txBody>
      </p:sp>
      <p:sp>
        <p:nvSpPr>
          <p:cNvPr id="13363" name="Oval 188"/>
          <p:cNvSpPr>
            <a:spLocks noChangeArrowheads="1"/>
          </p:cNvSpPr>
          <p:nvPr/>
        </p:nvSpPr>
        <p:spPr bwMode="auto">
          <a:xfrm>
            <a:off x="4178300" y="3502026"/>
            <a:ext cx="77788" cy="80963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64" name="Oval 189"/>
          <p:cNvSpPr>
            <a:spLocks noChangeArrowheads="1"/>
          </p:cNvSpPr>
          <p:nvPr/>
        </p:nvSpPr>
        <p:spPr bwMode="auto">
          <a:xfrm>
            <a:off x="5457826" y="3627438"/>
            <a:ext cx="74613" cy="74612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65" name="Freeform 190"/>
          <p:cNvSpPr>
            <a:spLocks/>
          </p:cNvSpPr>
          <p:nvPr/>
        </p:nvSpPr>
        <p:spPr bwMode="auto">
          <a:xfrm>
            <a:off x="4619626" y="4587875"/>
            <a:ext cx="334963" cy="109538"/>
          </a:xfrm>
          <a:custGeom>
            <a:avLst/>
            <a:gdLst>
              <a:gd name="T0" fmla="*/ 2147483647 w 211"/>
              <a:gd name="T1" fmla="*/ 2147483647 h 69"/>
              <a:gd name="T2" fmla="*/ 2147483647 w 211"/>
              <a:gd name="T3" fmla="*/ 2147483647 h 69"/>
              <a:gd name="T4" fmla="*/ 0 w 211"/>
              <a:gd name="T5" fmla="*/ 0 h 69"/>
              <a:gd name="T6" fmla="*/ 0 60000 65536"/>
              <a:gd name="T7" fmla="*/ 0 60000 65536"/>
              <a:gd name="T8" fmla="*/ 0 60000 65536"/>
              <a:gd name="T9" fmla="*/ 0 w 211"/>
              <a:gd name="T10" fmla="*/ 0 h 69"/>
              <a:gd name="T11" fmla="*/ 211 w 211"/>
              <a:gd name="T12" fmla="*/ 69 h 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" h="69">
                <a:moveTo>
                  <a:pt x="210" y="68"/>
                </a:moveTo>
                <a:lnTo>
                  <a:pt x="91" y="6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366" name="Oval 191"/>
          <p:cNvSpPr>
            <a:spLocks noChangeArrowheads="1"/>
          </p:cNvSpPr>
          <p:nvPr/>
        </p:nvSpPr>
        <p:spPr bwMode="auto">
          <a:xfrm>
            <a:off x="4556125" y="4527550"/>
            <a:ext cx="76200" cy="76200"/>
          </a:xfrm>
          <a:prstGeom prst="ellipse">
            <a:avLst/>
          </a:prstGeom>
          <a:solidFill>
            <a:srgbClr val="FF99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67" name="Freeform 192"/>
          <p:cNvSpPr>
            <a:spLocks/>
          </p:cNvSpPr>
          <p:nvPr/>
        </p:nvSpPr>
        <p:spPr bwMode="auto">
          <a:xfrm>
            <a:off x="2667001" y="1651001"/>
            <a:ext cx="1319213" cy="1243013"/>
          </a:xfrm>
          <a:custGeom>
            <a:avLst/>
            <a:gdLst>
              <a:gd name="T0" fmla="*/ 2147483647 w 831"/>
              <a:gd name="T1" fmla="*/ 2147483647 h 783"/>
              <a:gd name="T2" fmla="*/ 2147483647 w 831"/>
              <a:gd name="T3" fmla="*/ 2147483647 h 783"/>
              <a:gd name="T4" fmla="*/ 2147483647 w 831"/>
              <a:gd name="T5" fmla="*/ 0 h 783"/>
              <a:gd name="T6" fmla="*/ 0 w 831"/>
              <a:gd name="T7" fmla="*/ 0 h 783"/>
              <a:gd name="T8" fmla="*/ 0 60000 65536"/>
              <a:gd name="T9" fmla="*/ 0 60000 65536"/>
              <a:gd name="T10" fmla="*/ 0 60000 65536"/>
              <a:gd name="T11" fmla="*/ 0 60000 65536"/>
              <a:gd name="T12" fmla="*/ 0 w 831"/>
              <a:gd name="T13" fmla="*/ 0 h 783"/>
              <a:gd name="T14" fmla="*/ 831 w 831"/>
              <a:gd name="T15" fmla="*/ 783 h 7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1" h="783">
                <a:moveTo>
                  <a:pt x="830" y="782"/>
                </a:moveTo>
                <a:lnTo>
                  <a:pt x="782" y="782"/>
                </a:lnTo>
                <a:lnTo>
                  <a:pt x="397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368" name="Freeform 193"/>
          <p:cNvSpPr>
            <a:spLocks/>
          </p:cNvSpPr>
          <p:nvPr/>
        </p:nvSpPr>
        <p:spPr bwMode="auto">
          <a:xfrm>
            <a:off x="2654300" y="2120901"/>
            <a:ext cx="1455738" cy="898525"/>
          </a:xfrm>
          <a:custGeom>
            <a:avLst/>
            <a:gdLst>
              <a:gd name="T0" fmla="*/ 2147483647 w 917"/>
              <a:gd name="T1" fmla="*/ 2147483647 h 566"/>
              <a:gd name="T2" fmla="*/ 2147483647 w 917"/>
              <a:gd name="T3" fmla="*/ 2147483647 h 566"/>
              <a:gd name="T4" fmla="*/ 2147483647 w 917"/>
              <a:gd name="T5" fmla="*/ 0 h 566"/>
              <a:gd name="T6" fmla="*/ 0 w 917"/>
              <a:gd name="T7" fmla="*/ 0 h 566"/>
              <a:gd name="T8" fmla="*/ 0 60000 65536"/>
              <a:gd name="T9" fmla="*/ 0 60000 65536"/>
              <a:gd name="T10" fmla="*/ 0 60000 65536"/>
              <a:gd name="T11" fmla="*/ 0 60000 65536"/>
              <a:gd name="T12" fmla="*/ 0 w 917"/>
              <a:gd name="T13" fmla="*/ 0 h 566"/>
              <a:gd name="T14" fmla="*/ 917 w 917"/>
              <a:gd name="T15" fmla="*/ 566 h 5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7" h="566">
                <a:moveTo>
                  <a:pt x="916" y="565"/>
                </a:moveTo>
                <a:lnTo>
                  <a:pt x="787" y="565"/>
                </a:lnTo>
                <a:lnTo>
                  <a:pt x="501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369" name="Rectangle 194"/>
          <p:cNvSpPr>
            <a:spLocks noChangeArrowheads="1"/>
          </p:cNvSpPr>
          <p:nvPr/>
        </p:nvSpPr>
        <p:spPr bwMode="auto">
          <a:xfrm>
            <a:off x="1639888" y="1338264"/>
            <a:ext cx="1064394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1"/>
              <a:t>Hartwell</a:t>
            </a:r>
          </a:p>
          <a:p>
            <a:pPr eaLnBrk="0" hangingPunct="0"/>
            <a:r>
              <a:rPr lang="en-US" sz="1200" b="1"/>
              <a:t>Dam &amp; Lake</a:t>
            </a:r>
          </a:p>
        </p:txBody>
      </p:sp>
      <p:sp>
        <p:nvSpPr>
          <p:cNvPr id="13370" name="Rectangle 195"/>
          <p:cNvSpPr>
            <a:spLocks noChangeArrowheads="1"/>
          </p:cNvSpPr>
          <p:nvPr/>
        </p:nvSpPr>
        <p:spPr bwMode="auto">
          <a:xfrm>
            <a:off x="1641475" y="1812926"/>
            <a:ext cx="1126912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1"/>
              <a:t>R. B. Russell</a:t>
            </a:r>
          </a:p>
          <a:p>
            <a:pPr eaLnBrk="0" hangingPunct="0"/>
            <a:r>
              <a:rPr lang="en-US" sz="1200" b="1"/>
              <a:t>Dam &amp; Lake</a:t>
            </a:r>
          </a:p>
        </p:txBody>
      </p:sp>
      <p:sp>
        <p:nvSpPr>
          <p:cNvPr id="13371" name="Rectangle 196"/>
          <p:cNvSpPr>
            <a:spLocks noChangeArrowheads="1"/>
          </p:cNvSpPr>
          <p:nvPr/>
        </p:nvSpPr>
        <p:spPr bwMode="auto">
          <a:xfrm>
            <a:off x="1644650" y="2282826"/>
            <a:ext cx="1607812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1"/>
              <a:t>J. Strom Thurmond</a:t>
            </a:r>
          </a:p>
          <a:p>
            <a:pPr eaLnBrk="0" hangingPunct="0"/>
            <a:r>
              <a:rPr lang="en-US" sz="1200" b="1"/>
              <a:t>Dam &amp; Lake</a:t>
            </a:r>
          </a:p>
        </p:txBody>
      </p:sp>
      <p:sp>
        <p:nvSpPr>
          <p:cNvPr id="13372" name="Freeform 197"/>
          <p:cNvSpPr>
            <a:spLocks/>
          </p:cNvSpPr>
          <p:nvPr/>
        </p:nvSpPr>
        <p:spPr bwMode="auto">
          <a:xfrm>
            <a:off x="2667001" y="2590800"/>
            <a:ext cx="1560513" cy="598488"/>
          </a:xfrm>
          <a:custGeom>
            <a:avLst/>
            <a:gdLst>
              <a:gd name="T0" fmla="*/ 0 w 983"/>
              <a:gd name="T1" fmla="*/ 0 h 377"/>
              <a:gd name="T2" fmla="*/ 2147483647 w 983"/>
              <a:gd name="T3" fmla="*/ 0 h 377"/>
              <a:gd name="T4" fmla="*/ 2147483647 w 983"/>
              <a:gd name="T5" fmla="*/ 2147483647 h 377"/>
              <a:gd name="T6" fmla="*/ 2147483647 w 983"/>
              <a:gd name="T7" fmla="*/ 2147483647 h 377"/>
              <a:gd name="T8" fmla="*/ 0 60000 65536"/>
              <a:gd name="T9" fmla="*/ 0 60000 65536"/>
              <a:gd name="T10" fmla="*/ 0 60000 65536"/>
              <a:gd name="T11" fmla="*/ 0 60000 65536"/>
              <a:gd name="T12" fmla="*/ 0 w 983"/>
              <a:gd name="T13" fmla="*/ 0 h 377"/>
              <a:gd name="T14" fmla="*/ 983 w 983"/>
              <a:gd name="T15" fmla="*/ 377 h 3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3" h="377">
                <a:moveTo>
                  <a:pt x="0" y="0"/>
                </a:moveTo>
                <a:lnTo>
                  <a:pt x="528" y="0"/>
                </a:lnTo>
                <a:lnTo>
                  <a:pt x="765" y="376"/>
                </a:lnTo>
                <a:lnTo>
                  <a:pt x="982" y="376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373" name="Freeform 198"/>
          <p:cNvSpPr>
            <a:spLocks/>
          </p:cNvSpPr>
          <p:nvPr/>
        </p:nvSpPr>
        <p:spPr bwMode="auto">
          <a:xfrm>
            <a:off x="2722564" y="3035300"/>
            <a:ext cx="752475" cy="69850"/>
          </a:xfrm>
          <a:custGeom>
            <a:avLst/>
            <a:gdLst>
              <a:gd name="T0" fmla="*/ 0 w 474"/>
              <a:gd name="T1" fmla="*/ 2147483647 h 44"/>
              <a:gd name="T2" fmla="*/ 2147483647 w 474"/>
              <a:gd name="T3" fmla="*/ 2147483647 h 44"/>
              <a:gd name="T4" fmla="*/ 2147483647 w 474"/>
              <a:gd name="T5" fmla="*/ 0 h 44"/>
              <a:gd name="T6" fmla="*/ 2147483647 w 474"/>
              <a:gd name="T7" fmla="*/ 0 h 44"/>
              <a:gd name="T8" fmla="*/ 0 60000 65536"/>
              <a:gd name="T9" fmla="*/ 0 60000 65536"/>
              <a:gd name="T10" fmla="*/ 0 60000 65536"/>
              <a:gd name="T11" fmla="*/ 0 60000 65536"/>
              <a:gd name="T12" fmla="*/ 0 w 474"/>
              <a:gd name="T13" fmla="*/ 0 h 44"/>
              <a:gd name="T14" fmla="*/ 474 w 474"/>
              <a:gd name="T15" fmla="*/ 44 h 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4" h="44">
                <a:moveTo>
                  <a:pt x="0" y="43"/>
                </a:moveTo>
                <a:lnTo>
                  <a:pt x="77" y="43"/>
                </a:lnTo>
                <a:lnTo>
                  <a:pt x="170" y="0"/>
                </a:lnTo>
                <a:lnTo>
                  <a:pt x="473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374" name="Freeform 199"/>
          <p:cNvSpPr>
            <a:spLocks/>
          </p:cNvSpPr>
          <p:nvPr/>
        </p:nvSpPr>
        <p:spPr bwMode="auto">
          <a:xfrm>
            <a:off x="2602428" y="3322638"/>
            <a:ext cx="890073" cy="127172"/>
          </a:xfrm>
          <a:custGeom>
            <a:avLst/>
            <a:gdLst>
              <a:gd name="T0" fmla="*/ 0 w 437"/>
              <a:gd name="T1" fmla="*/ 2147483647 h 63"/>
              <a:gd name="T2" fmla="*/ 2147483647 w 437"/>
              <a:gd name="T3" fmla="*/ 2147483647 h 63"/>
              <a:gd name="T4" fmla="*/ 2147483647 w 437"/>
              <a:gd name="T5" fmla="*/ 0 h 63"/>
              <a:gd name="T6" fmla="*/ 2147483647 w 437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  <a:gd name="T12" fmla="*/ 0 w 437"/>
              <a:gd name="T13" fmla="*/ 0 h 63"/>
              <a:gd name="T14" fmla="*/ 437 w 437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7" h="63">
                <a:moveTo>
                  <a:pt x="0" y="62"/>
                </a:moveTo>
                <a:lnTo>
                  <a:pt x="70" y="62"/>
                </a:lnTo>
                <a:lnTo>
                  <a:pt x="180" y="0"/>
                </a:lnTo>
                <a:lnTo>
                  <a:pt x="436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376" name="Freeform 201"/>
          <p:cNvSpPr>
            <a:spLocks/>
          </p:cNvSpPr>
          <p:nvPr/>
        </p:nvSpPr>
        <p:spPr bwMode="auto">
          <a:xfrm>
            <a:off x="2595563" y="4551364"/>
            <a:ext cx="825500" cy="179387"/>
          </a:xfrm>
          <a:custGeom>
            <a:avLst/>
            <a:gdLst>
              <a:gd name="T0" fmla="*/ 0 w 520"/>
              <a:gd name="T1" fmla="*/ 2147483647 h 113"/>
              <a:gd name="T2" fmla="*/ 2147483647 w 520"/>
              <a:gd name="T3" fmla="*/ 2147483647 h 113"/>
              <a:gd name="T4" fmla="*/ 2147483647 w 520"/>
              <a:gd name="T5" fmla="*/ 0 h 113"/>
              <a:gd name="T6" fmla="*/ 2147483647 w 520"/>
              <a:gd name="T7" fmla="*/ 0 h 113"/>
              <a:gd name="T8" fmla="*/ 0 60000 65536"/>
              <a:gd name="T9" fmla="*/ 0 60000 65536"/>
              <a:gd name="T10" fmla="*/ 0 60000 65536"/>
              <a:gd name="T11" fmla="*/ 0 60000 65536"/>
              <a:gd name="T12" fmla="*/ 0 w 520"/>
              <a:gd name="T13" fmla="*/ 0 h 113"/>
              <a:gd name="T14" fmla="*/ 520 w 520"/>
              <a:gd name="T15" fmla="*/ 113 h 1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0" h="113">
                <a:moveTo>
                  <a:pt x="0" y="112"/>
                </a:moveTo>
                <a:lnTo>
                  <a:pt x="201" y="112"/>
                </a:lnTo>
                <a:lnTo>
                  <a:pt x="392" y="0"/>
                </a:lnTo>
                <a:lnTo>
                  <a:pt x="519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377" name="Freeform 202"/>
          <p:cNvSpPr>
            <a:spLocks/>
          </p:cNvSpPr>
          <p:nvPr/>
        </p:nvSpPr>
        <p:spPr bwMode="auto">
          <a:xfrm>
            <a:off x="2582864" y="4111625"/>
            <a:ext cx="452437" cy="317500"/>
          </a:xfrm>
          <a:custGeom>
            <a:avLst/>
            <a:gdLst>
              <a:gd name="T0" fmla="*/ 0 w 285"/>
              <a:gd name="T1" fmla="*/ 2147483647 h 200"/>
              <a:gd name="T2" fmla="*/ 2147483647 w 285"/>
              <a:gd name="T3" fmla="*/ 2147483647 h 200"/>
              <a:gd name="T4" fmla="*/ 2147483647 w 285"/>
              <a:gd name="T5" fmla="*/ 0 h 200"/>
              <a:gd name="T6" fmla="*/ 0 60000 65536"/>
              <a:gd name="T7" fmla="*/ 0 60000 65536"/>
              <a:gd name="T8" fmla="*/ 0 60000 65536"/>
              <a:gd name="T9" fmla="*/ 0 w 285"/>
              <a:gd name="T10" fmla="*/ 0 h 200"/>
              <a:gd name="T11" fmla="*/ 285 w 285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5" h="200">
                <a:moveTo>
                  <a:pt x="0" y="199"/>
                </a:moveTo>
                <a:lnTo>
                  <a:pt x="112" y="199"/>
                </a:lnTo>
                <a:lnTo>
                  <a:pt x="284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378" name="Freeform 203"/>
          <p:cNvSpPr>
            <a:spLocks/>
          </p:cNvSpPr>
          <p:nvPr/>
        </p:nvSpPr>
        <p:spPr bwMode="auto">
          <a:xfrm>
            <a:off x="2573338" y="3546475"/>
            <a:ext cx="1574800" cy="522288"/>
          </a:xfrm>
          <a:custGeom>
            <a:avLst/>
            <a:gdLst>
              <a:gd name="T0" fmla="*/ 0 w 992"/>
              <a:gd name="T1" fmla="*/ 2147483647 h 329"/>
              <a:gd name="T2" fmla="*/ 2147483647 w 992"/>
              <a:gd name="T3" fmla="*/ 2147483647 h 329"/>
              <a:gd name="T4" fmla="*/ 2147483647 w 992"/>
              <a:gd name="T5" fmla="*/ 2147483647 h 329"/>
              <a:gd name="T6" fmla="*/ 2147483647 w 992"/>
              <a:gd name="T7" fmla="*/ 0 h 329"/>
              <a:gd name="T8" fmla="*/ 0 60000 65536"/>
              <a:gd name="T9" fmla="*/ 0 60000 65536"/>
              <a:gd name="T10" fmla="*/ 0 60000 65536"/>
              <a:gd name="T11" fmla="*/ 0 60000 65536"/>
              <a:gd name="T12" fmla="*/ 0 w 992"/>
              <a:gd name="T13" fmla="*/ 0 h 329"/>
              <a:gd name="T14" fmla="*/ 992 w 992"/>
              <a:gd name="T15" fmla="*/ 329 h 3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2" h="329">
                <a:moveTo>
                  <a:pt x="0" y="328"/>
                </a:moveTo>
                <a:lnTo>
                  <a:pt x="51" y="328"/>
                </a:lnTo>
                <a:lnTo>
                  <a:pt x="337" y="1"/>
                </a:lnTo>
                <a:lnTo>
                  <a:pt x="991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379" name="Rectangle 204"/>
          <p:cNvSpPr>
            <a:spLocks noChangeArrowheads="1"/>
          </p:cNvSpPr>
          <p:nvPr/>
        </p:nvSpPr>
        <p:spPr bwMode="auto">
          <a:xfrm>
            <a:off x="3189493" y="3564732"/>
            <a:ext cx="52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 dirty="0"/>
              <a:t>GA</a:t>
            </a:r>
          </a:p>
        </p:txBody>
      </p:sp>
      <p:sp>
        <p:nvSpPr>
          <p:cNvPr id="13380" name="Rectangle 205"/>
          <p:cNvSpPr>
            <a:spLocks noChangeArrowheads="1"/>
          </p:cNvSpPr>
          <p:nvPr/>
        </p:nvSpPr>
        <p:spPr bwMode="auto">
          <a:xfrm>
            <a:off x="5219700" y="3190876"/>
            <a:ext cx="50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/>
              <a:t>SC</a:t>
            </a:r>
          </a:p>
        </p:txBody>
      </p:sp>
      <p:sp>
        <p:nvSpPr>
          <p:cNvPr id="13381" name="Rectangle 206"/>
          <p:cNvSpPr>
            <a:spLocks noChangeArrowheads="1"/>
          </p:cNvSpPr>
          <p:nvPr/>
        </p:nvSpPr>
        <p:spPr bwMode="auto">
          <a:xfrm>
            <a:off x="5770563" y="2100263"/>
            <a:ext cx="51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/>
              <a:t>NC</a:t>
            </a:r>
          </a:p>
        </p:txBody>
      </p:sp>
      <p:sp>
        <p:nvSpPr>
          <p:cNvPr id="13382" name="Oval 207"/>
          <p:cNvSpPr>
            <a:spLocks noChangeArrowheads="1"/>
          </p:cNvSpPr>
          <p:nvPr/>
        </p:nvSpPr>
        <p:spPr bwMode="auto">
          <a:xfrm>
            <a:off x="3963988" y="2836863"/>
            <a:ext cx="69850" cy="889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83" name="Oval 208"/>
          <p:cNvSpPr>
            <a:spLocks noChangeArrowheads="1"/>
          </p:cNvSpPr>
          <p:nvPr/>
        </p:nvSpPr>
        <p:spPr bwMode="auto">
          <a:xfrm>
            <a:off x="4197350" y="3144838"/>
            <a:ext cx="77788" cy="80962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84" name="Oval 209"/>
          <p:cNvSpPr>
            <a:spLocks noChangeArrowheads="1"/>
          </p:cNvSpPr>
          <p:nvPr/>
        </p:nvSpPr>
        <p:spPr bwMode="auto">
          <a:xfrm>
            <a:off x="4090989" y="2967038"/>
            <a:ext cx="77787" cy="80962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86" name="Oval 211"/>
          <p:cNvSpPr>
            <a:spLocks noChangeArrowheads="1"/>
          </p:cNvSpPr>
          <p:nvPr/>
        </p:nvSpPr>
        <p:spPr bwMode="auto">
          <a:xfrm>
            <a:off x="2992439" y="4065588"/>
            <a:ext cx="77787" cy="80962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88" name="Oval 213"/>
          <p:cNvSpPr>
            <a:spLocks noChangeArrowheads="1"/>
          </p:cNvSpPr>
          <p:nvPr/>
        </p:nvSpPr>
        <p:spPr bwMode="auto">
          <a:xfrm>
            <a:off x="3449639" y="2990851"/>
            <a:ext cx="77787" cy="80963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89" name="Oval 214"/>
          <p:cNvSpPr>
            <a:spLocks noChangeArrowheads="1"/>
          </p:cNvSpPr>
          <p:nvPr/>
        </p:nvSpPr>
        <p:spPr bwMode="auto">
          <a:xfrm>
            <a:off x="3471864" y="3279776"/>
            <a:ext cx="77787" cy="80963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90" name="Oval 215"/>
          <p:cNvSpPr>
            <a:spLocks noChangeArrowheads="1"/>
          </p:cNvSpPr>
          <p:nvPr/>
        </p:nvSpPr>
        <p:spPr bwMode="auto">
          <a:xfrm>
            <a:off x="3379789" y="4497388"/>
            <a:ext cx="77787" cy="80962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91" name="Oval 216"/>
          <p:cNvSpPr>
            <a:spLocks noChangeArrowheads="1"/>
          </p:cNvSpPr>
          <p:nvPr/>
        </p:nvSpPr>
        <p:spPr bwMode="auto">
          <a:xfrm>
            <a:off x="5592763" y="3579195"/>
            <a:ext cx="77787" cy="80962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94" name="Freeform 219"/>
          <p:cNvSpPr>
            <a:spLocks/>
          </p:cNvSpPr>
          <p:nvPr/>
        </p:nvSpPr>
        <p:spPr bwMode="auto">
          <a:xfrm>
            <a:off x="6308725" y="2066925"/>
            <a:ext cx="1068388" cy="230188"/>
          </a:xfrm>
          <a:custGeom>
            <a:avLst/>
            <a:gdLst>
              <a:gd name="T0" fmla="*/ 0 w 673"/>
              <a:gd name="T1" fmla="*/ 0 h 145"/>
              <a:gd name="T2" fmla="*/ 2147483647 w 673"/>
              <a:gd name="T3" fmla="*/ 0 h 145"/>
              <a:gd name="T4" fmla="*/ 2147483647 w 673"/>
              <a:gd name="T5" fmla="*/ 2147483647 h 145"/>
              <a:gd name="T6" fmla="*/ 2147483647 w 673"/>
              <a:gd name="T7" fmla="*/ 2147483647 h 145"/>
              <a:gd name="T8" fmla="*/ 0 60000 65536"/>
              <a:gd name="T9" fmla="*/ 0 60000 65536"/>
              <a:gd name="T10" fmla="*/ 0 60000 65536"/>
              <a:gd name="T11" fmla="*/ 0 60000 65536"/>
              <a:gd name="T12" fmla="*/ 0 w 673"/>
              <a:gd name="T13" fmla="*/ 0 h 145"/>
              <a:gd name="T14" fmla="*/ 673 w 673"/>
              <a:gd name="T15" fmla="*/ 145 h 1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3" h="145">
                <a:moveTo>
                  <a:pt x="0" y="0"/>
                </a:moveTo>
                <a:lnTo>
                  <a:pt x="210" y="0"/>
                </a:lnTo>
                <a:lnTo>
                  <a:pt x="528" y="144"/>
                </a:lnTo>
                <a:lnTo>
                  <a:pt x="672" y="144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395" name="Oval 220"/>
          <p:cNvSpPr>
            <a:spLocks noChangeArrowheads="1"/>
          </p:cNvSpPr>
          <p:nvPr/>
        </p:nvSpPr>
        <p:spPr bwMode="auto">
          <a:xfrm>
            <a:off x="6257926" y="2032000"/>
            <a:ext cx="80963" cy="762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96" name="Rectangle 221"/>
          <p:cNvSpPr>
            <a:spLocks noChangeArrowheads="1"/>
          </p:cNvSpPr>
          <p:nvPr/>
        </p:nvSpPr>
        <p:spPr bwMode="auto">
          <a:xfrm>
            <a:off x="7142164" y="3001964"/>
            <a:ext cx="186013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1200" b="1"/>
          </a:p>
        </p:txBody>
      </p:sp>
      <p:sp>
        <p:nvSpPr>
          <p:cNvPr id="13398" name="Rectangle 223"/>
          <p:cNvSpPr>
            <a:spLocks noChangeArrowheads="1"/>
          </p:cNvSpPr>
          <p:nvPr/>
        </p:nvSpPr>
        <p:spPr bwMode="auto">
          <a:xfrm>
            <a:off x="7242176" y="1733551"/>
            <a:ext cx="1355243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1"/>
              <a:t>Seymour </a:t>
            </a:r>
          </a:p>
          <a:p>
            <a:pPr eaLnBrk="0" hangingPunct="0"/>
            <a:r>
              <a:rPr lang="en-US" sz="1200" b="1"/>
              <a:t>    Johnson AFB</a:t>
            </a:r>
          </a:p>
        </p:txBody>
      </p:sp>
      <p:sp>
        <p:nvSpPr>
          <p:cNvPr id="13399" name="Line 224"/>
          <p:cNvSpPr>
            <a:spLocks noChangeShapeType="1"/>
          </p:cNvSpPr>
          <p:nvPr/>
        </p:nvSpPr>
        <p:spPr bwMode="auto">
          <a:xfrm flipV="1">
            <a:off x="5645546" y="3105150"/>
            <a:ext cx="955279" cy="4675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tIns="36576" bIns="36576">
            <a:spAutoFit/>
          </a:bodyPr>
          <a:lstStyle/>
          <a:p>
            <a:endParaRPr lang="en-US"/>
          </a:p>
        </p:txBody>
      </p:sp>
      <p:sp>
        <p:nvSpPr>
          <p:cNvPr id="87268" name="AutoShape 228"/>
          <p:cNvSpPr>
            <a:spLocks noChangeArrowheads="1"/>
          </p:cNvSpPr>
          <p:nvPr/>
        </p:nvSpPr>
        <p:spPr bwMode="auto">
          <a:xfrm>
            <a:off x="4914900" y="4038600"/>
            <a:ext cx="228600" cy="228600"/>
          </a:xfrm>
          <a:prstGeom prst="star5">
            <a:avLst/>
          </a:prstGeom>
          <a:solidFill>
            <a:srgbClr val="FFCB05"/>
          </a:solidFill>
          <a:ln w="9525" algn="ctr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402" name="Freeform 229"/>
          <p:cNvSpPr>
            <a:spLocks/>
          </p:cNvSpPr>
          <p:nvPr/>
        </p:nvSpPr>
        <p:spPr bwMode="auto">
          <a:xfrm>
            <a:off x="5067300" y="4114800"/>
            <a:ext cx="838200" cy="76200"/>
          </a:xfrm>
          <a:custGeom>
            <a:avLst/>
            <a:gdLst>
              <a:gd name="T0" fmla="*/ 2147483647 w 515"/>
              <a:gd name="T1" fmla="*/ 2147483647 h 20"/>
              <a:gd name="T2" fmla="*/ 2147483647 w 515"/>
              <a:gd name="T3" fmla="*/ 2147483647 h 20"/>
              <a:gd name="T4" fmla="*/ 0 w 515"/>
              <a:gd name="T5" fmla="*/ 0 h 20"/>
              <a:gd name="T6" fmla="*/ 0 60000 65536"/>
              <a:gd name="T7" fmla="*/ 0 60000 65536"/>
              <a:gd name="T8" fmla="*/ 0 60000 65536"/>
              <a:gd name="T9" fmla="*/ 0 w 515"/>
              <a:gd name="T10" fmla="*/ 0 h 20"/>
              <a:gd name="T11" fmla="*/ 515 w 515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5" h="20">
                <a:moveTo>
                  <a:pt x="514" y="19"/>
                </a:moveTo>
                <a:lnTo>
                  <a:pt x="93" y="19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7270" name="AutoShape 230"/>
          <p:cNvSpPr>
            <a:spLocks noChangeArrowheads="1"/>
          </p:cNvSpPr>
          <p:nvPr/>
        </p:nvSpPr>
        <p:spPr bwMode="auto">
          <a:xfrm>
            <a:off x="5372100" y="3505200"/>
            <a:ext cx="228600" cy="228600"/>
          </a:xfrm>
          <a:prstGeom prst="star5">
            <a:avLst/>
          </a:prstGeom>
          <a:solidFill>
            <a:srgbClr val="FFCB05"/>
          </a:solidFill>
          <a:ln w="9525" algn="ctr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7271" name="AutoShape 231"/>
          <p:cNvSpPr>
            <a:spLocks noChangeArrowheads="1"/>
          </p:cNvSpPr>
          <p:nvPr/>
        </p:nvSpPr>
        <p:spPr bwMode="auto">
          <a:xfrm>
            <a:off x="6591300" y="2514600"/>
            <a:ext cx="228600" cy="228600"/>
          </a:xfrm>
          <a:prstGeom prst="star5">
            <a:avLst/>
          </a:prstGeom>
          <a:solidFill>
            <a:srgbClr val="FFCB05"/>
          </a:solidFill>
          <a:ln w="9525" algn="ctr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23" name="Rectangle 168"/>
          <p:cNvSpPr>
            <a:spLocks noChangeArrowheads="1"/>
          </p:cNvSpPr>
          <p:nvPr/>
        </p:nvSpPr>
        <p:spPr bwMode="auto">
          <a:xfrm>
            <a:off x="5421313" y="3001963"/>
            <a:ext cx="941668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1" dirty="0"/>
              <a:t>Shaw AFB</a:t>
            </a:r>
          </a:p>
        </p:txBody>
      </p:sp>
      <p:sp>
        <p:nvSpPr>
          <p:cNvPr id="224" name="Oval 175"/>
          <p:cNvSpPr>
            <a:spLocks noChangeArrowheads="1"/>
          </p:cNvSpPr>
          <p:nvPr/>
        </p:nvSpPr>
        <p:spPr bwMode="auto">
          <a:xfrm>
            <a:off x="5375276" y="3046412"/>
            <a:ext cx="85725" cy="889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" name="Oval 175"/>
          <p:cNvSpPr>
            <a:spLocks noChangeArrowheads="1"/>
          </p:cNvSpPr>
          <p:nvPr/>
        </p:nvSpPr>
        <p:spPr bwMode="auto">
          <a:xfrm>
            <a:off x="5257801" y="3048000"/>
            <a:ext cx="85725" cy="889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" name="Rectangle 168"/>
          <p:cNvSpPr>
            <a:spLocks noChangeArrowheads="1"/>
          </p:cNvSpPr>
          <p:nvPr/>
        </p:nvSpPr>
        <p:spPr bwMode="auto">
          <a:xfrm>
            <a:off x="5486458" y="2743201"/>
            <a:ext cx="1142942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1" dirty="0"/>
              <a:t>Fort Jackson</a:t>
            </a:r>
          </a:p>
        </p:txBody>
      </p:sp>
      <p:sp>
        <p:nvSpPr>
          <p:cNvPr id="227" name="Line 179"/>
          <p:cNvSpPr>
            <a:spLocks noChangeShapeType="1"/>
          </p:cNvSpPr>
          <p:nvPr/>
        </p:nvSpPr>
        <p:spPr bwMode="auto">
          <a:xfrm flipV="1">
            <a:off x="5334000" y="2865436"/>
            <a:ext cx="209638" cy="179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5" name="Rectangle 136"/>
          <p:cNvSpPr>
            <a:spLocks noChangeArrowheads="1"/>
          </p:cNvSpPr>
          <p:nvPr/>
        </p:nvSpPr>
        <p:spPr bwMode="auto">
          <a:xfrm>
            <a:off x="9031542" y="1644490"/>
            <a:ext cx="363882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000" b="1" dirty="0"/>
              <a:t>SC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382001" y="2766106"/>
            <a:ext cx="2060575" cy="1020989"/>
            <a:chOff x="4340225" y="4937124"/>
            <a:chExt cx="2060575" cy="1020989"/>
          </a:xfrm>
        </p:grpSpPr>
        <p:sp>
          <p:nvSpPr>
            <p:cNvPr id="236" name="Freeform 2"/>
            <p:cNvSpPr>
              <a:spLocks/>
            </p:cNvSpPr>
            <p:nvPr/>
          </p:nvSpPr>
          <p:spPr bwMode="auto">
            <a:xfrm>
              <a:off x="5111946" y="5202885"/>
              <a:ext cx="624843" cy="736537"/>
            </a:xfrm>
            <a:custGeom>
              <a:avLst/>
              <a:gdLst/>
              <a:ahLst/>
              <a:cxnLst>
                <a:cxn ang="0">
                  <a:pos x="1820" y="2326"/>
                </a:cxn>
                <a:cxn ang="0">
                  <a:pos x="1820" y="2196"/>
                </a:cxn>
                <a:cxn ang="0">
                  <a:pos x="1899" y="2014"/>
                </a:cxn>
                <a:cxn ang="0">
                  <a:pos x="1899" y="1950"/>
                </a:cxn>
                <a:cxn ang="0">
                  <a:pos x="1977" y="1702"/>
                </a:cxn>
                <a:cxn ang="0">
                  <a:pos x="2043" y="1611"/>
                </a:cxn>
                <a:cxn ang="0">
                  <a:pos x="1952" y="1559"/>
                </a:cxn>
                <a:cxn ang="0">
                  <a:pos x="1952" y="1456"/>
                </a:cxn>
                <a:cxn ang="0">
                  <a:pos x="1899" y="1338"/>
                </a:cxn>
                <a:cxn ang="0">
                  <a:pos x="1820" y="1286"/>
                </a:cxn>
                <a:cxn ang="0">
                  <a:pos x="1769" y="1079"/>
                </a:cxn>
                <a:cxn ang="0">
                  <a:pos x="1651" y="1001"/>
                </a:cxn>
                <a:cxn ang="0">
                  <a:pos x="1574" y="883"/>
                </a:cxn>
                <a:cxn ang="0">
                  <a:pos x="1587" y="831"/>
                </a:cxn>
                <a:cxn ang="0">
                  <a:pos x="1301" y="571"/>
                </a:cxn>
                <a:cxn ang="0">
                  <a:pos x="1157" y="286"/>
                </a:cxn>
                <a:cxn ang="0">
                  <a:pos x="1093" y="286"/>
                </a:cxn>
                <a:cxn ang="0">
                  <a:pos x="950" y="168"/>
                </a:cxn>
                <a:cxn ang="0">
                  <a:pos x="1053" y="0"/>
                </a:cxn>
                <a:cxn ang="0">
                  <a:pos x="547" y="0"/>
                </a:cxn>
                <a:cxn ang="0">
                  <a:pos x="0" y="0"/>
                </a:cxn>
                <a:cxn ang="0">
                  <a:pos x="208" y="1079"/>
                </a:cxn>
                <a:cxn ang="0">
                  <a:pos x="246" y="1286"/>
                </a:cxn>
                <a:cxn ang="0">
                  <a:pos x="312" y="1404"/>
                </a:cxn>
                <a:cxn ang="0">
                  <a:pos x="285" y="1443"/>
                </a:cxn>
                <a:cxn ang="0">
                  <a:pos x="338" y="1495"/>
                </a:cxn>
                <a:cxn ang="0">
                  <a:pos x="285" y="1559"/>
                </a:cxn>
                <a:cxn ang="0">
                  <a:pos x="260" y="1689"/>
                </a:cxn>
                <a:cxn ang="0">
                  <a:pos x="285" y="1768"/>
                </a:cxn>
                <a:cxn ang="0">
                  <a:pos x="274" y="2080"/>
                </a:cxn>
                <a:cxn ang="0">
                  <a:pos x="312" y="2183"/>
                </a:cxn>
                <a:cxn ang="0">
                  <a:pos x="376" y="2340"/>
                </a:cxn>
                <a:cxn ang="0">
                  <a:pos x="1508" y="2417"/>
                </a:cxn>
                <a:cxn ang="0">
                  <a:pos x="1535" y="2522"/>
                </a:cxn>
                <a:cxn ang="0">
                  <a:pos x="1599" y="2522"/>
                </a:cxn>
                <a:cxn ang="0">
                  <a:pos x="1587" y="2313"/>
                </a:cxn>
                <a:cxn ang="0">
                  <a:pos x="1626" y="2274"/>
                </a:cxn>
                <a:cxn ang="0">
                  <a:pos x="1820" y="2326"/>
                </a:cxn>
              </a:cxnLst>
              <a:rect l="0" t="0" r="r" b="b"/>
              <a:pathLst>
                <a:path w="2043" h="2522">
                  <a:moveTo>
                    <a:pt x="1820" y="2326"/>
                  </a:moveTo>
                  <a:lnTo>
                    <a:pt x="1820" y="2196"/>
                  </a:lnTo>
                  <a:lnTo>
                    <a:pt x="1899" y="2014"/>
                  </a:lnTo>
                  <a:lnTo>
                    <a:pt x="1899" y="1950"/>
                  </a:lnTo>
                  <a:lnTo>
                    <a:pt x="1977" y="1702"/>
                  </a:lnTo>
                  <a:lnTo>
                    <a:pt x="2043" y="1611"/>
                  </a:lnTo>
                  <a:lnTo>
                    <a:pt x="1952" y="1559"/>
                  </a:lnTo>
                  <a:lnTo>
                    <a:pt x="1952" y="1456"/>
                  </a:lnTo>
                  <a:lnTo>
                    <a:pt x="1899" y="1338"/>
                  </a:lnTo>
                  <a:lnTo>
                    <a:pt x="1820" y="1286"/>
                  </a:lnTo>
                  <a:lnTo>
                    <a:pt x="1769" y="1079"/>
                  </a:lnTo>
                  <a:lnTo>
                    <a:pt x="1651" y="1001"/>
                  </a:lnTo>
                  <a:lnTo>
                    <a:pt x="1574" y="883"/>
                  </a:lnTo>
                  <a:lnTo>
                    <a:pt x="1587" y="831"/>
                  </a:lnTo>
                  <a:lnTo>
                    <a:pt x="1301" y="571"/>
                  </a:lnTo>
                  <a:lnTo>
                    <a:pt x="1157" y="286"/>
                  </a:lnTo>
                  <a:lnTo>
                    <a:pt x="1093" y="286"/>
                  </a:lnTo>
                  <a:lnTo>
                    <a:pt x="950" y="168"/>
                  </a:lnTo>
                  <a:lnTo>
                    <a:pt x="1053" y="0"/>
                  </a:lnTo>
                  <a:lnTo>
                    <a:pt x="547" y="0"/>
                  </a:lnTo>
                  <a:lnTo>
                    <a:pt x="0" y="0"/>
                  </a:lnTo>
                  <a:lnTo>
                    <a:pt x="208" y="1079"/>
                  </a:lnTo>
                  <a:lnTo>
                    <a:pt x="246" y="1286"/>
                  </a:lnTo>
                  <a:lnTo>
                    <a:pt x="312" y="1404"/>
                  </a:lnTo>
                  <a:lnTo>
                    <a:pt x="285" y="1443"/>
                  </a:lnTo>
                  <a:lnTo>
                    <a:pt x="338" y="1495"/>
                  </a:lnTo>
                  <a:lnTo>
                    <a:pt x="285" y="1559"/>
                  </a:lnTo>
                  <a:lnTo>
                    <a:pt x="260" y="1689"/>
                  </a:lnTo>
                  <a:lnTo>
                    <a:pt x="285" y="1768"/>
                  </a:lnTo>
                  <a:lnTo>
                    <a:pt x="274" y="2080"/>
                  </a:lnTo>
                  <a:lnTo>
                    <a:pt x="312" y="2183"/>
                  </a:lnTo>
                  <a:lnTo>
                    <a:pt x="376" y="2340"/>
                  </a:lnTo>
                  <a:lnTo>
                    <a:pt x="1508" y="2417"/>
                  </a:lnTo>
                  <a:lnTo>
                    <a:pt x="1535" y="2522"/>
                  </a:lnTo>
                  <a:lnTo>
                    <a:pt x="1599" y="2522"/>
                  </a:lnTo>
                  <a:lnTo>
                    <a:pt x="1587" y="2313"/>
                  </a:lnTo>
                  <a:lnTo>
                    <a:pt x="1626" y="2274"/>
                  </a:lnTo>
                  <a:lnTo>
                    <a:pt x="1820" y="23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3"/>
            <p:cNvSpPr>
              <a:spLocks/>
            </p:cNvSpPr>
            <p:nvPr/>
          </p:nvSpPr>
          <p:spPr bwMode="auto">
            <a:xfrm>
              <a:off x="4749647" y="5202885"/>
              <a:ext cx="465725" cy="755228"/>
            </a:xfrm>
            <a:custGeom>
              <a:avLst/>
              <a:gdLst/>
              <a:ahLst/>
              <a:cxnLst>
                <a:cxn ang="0">
                  <a:pos x="38" y="2522"/>
                </a:cxn>
                <a:cxn ang="0">
                  <a:pos x="143" y="2508"/>
                </a:cxn>
                <a:cxn ang="0">
                  <a:pos x="207" y="2221"/>
                </a:cxn>
                <a:cxn ang="0">
                  <a:pos x="234" y="2586"/>
                </a:cxn>
                <a:cxn ang="0">
                  <a:pos x="468" y="2522"/>
                </a:cxn>
                <a:cxn ang="0">
                  <a:pos x="480" y="2365"/>
                </a:cxn>
                <a:cxn ang="0">
                  <a:pos x="377" y="2262"/>
                </a:cxn>
                <a:cxn ang="0">
                  <a:pos x="389" y="2183"/>
                </a:cxn>
                <a:cxn ang="0">
                  <a:pos x="1495" y="2183"/>
                </a:cxn>
                <a:cxn ang="0">
                  <a:pos x="1457" y="2080"/>
                </a:cxn>
                <a:cxn ang="0">
                  <a:pos x="1468" y="1768"/>
                </a:cxn>
                <a:cxn ang="0">
                  <a:pos x="1443" y="1689"/>
                </a:cxn>
                <a:cxn ang="0">
                  <a:pos x="1468" y="1559"/>
                </a:cxn>
                <a:cxn ang="0">
                  <a:pos x="1521" y="1495"/>
                </a:cxn>
                <a:cxn ang="0">
                  <a:pos x="1468" y="1443"/>
                </a:cxn>
                <a:cxn ang="0">
                  <a:pos x="1495" y="1404"/>
                </a:cxn>
                <a:cxn ang="0">
                  <a:pos x="1429" y="1286"/>
                </a:cxn>
                <a:cxn ang="0">
                  <a:pos x="1391" y="1079"/>
                </a:cxn>
                <a:cxn ang="0">
                  <a:pos x="1183" y="0"/>
                </a:cxn>
                <a:cxn ang="0">
                  <a:pos x="104" y="0"/>
                </a:cxn>
                <a:cxn ang="0">
                  <a:pos x="156" y="65"/>
                </a:cxn>
                <a:cxn ang="0">
                  <a:pos x="0" y="1689"/>
                </a:cxn>
                <a:cxn ang="0">
                  <a:pos x="38" y="2522"/>
                </a:cxn>
              </a:cxnLst>
              <a:rect l="0" t="0" r="r" b="b"/>
              <a:pathLst>
                <a:path w="1521" h="2586">
                  <a:moveTo>
                    <a:pt x="38" y="2522"/>
                  </a:moveTo>
                  <a:lnTo>
                    <a:pt x="143" y="2508"/>
                  </a:lnTo>
                  <a:lnTo>
                    <a:pt x="207" y="2221"/>
                  </a:lnTo>
                  <a:lnTo>
                    <a:pt x="234" y="2586"/>
                  </a:lnTo>
                  <a:lnTo>
                    <a:pt x="468" y="2522"/>
                  </a:lnTo>
                  <a:lnTo>
                    <a:pt x="480" y="2365"/>
                  </a:lnTo>
                  <a:lnTo>
                    <a:pt x="377" y="2262"/>
                  </a:lnTo>
                  <a:lnTo>
                    <a:pt x="389" y="2183"/>
                  </a:lnTo>
                  <a:lnTo>
                    <a:pt x="1495" y="2183"/>
                  </a:lnTo>
                  <a:lnTo>
                    <a:pt x="1457" y="2080"/>
                  </a:lnTo>
                  <a:lnTo>
                    <a:pt x="1468" y="1768"/>
                  </a:lnTo>
                  <a:lnTo>
                    <a:pt x="1443" y="1689"/>
                  </a:lnTo>
                  <a:lnTo>
                    <a:pt x="1468" y="1559"/>
                  </a:lnTo>
                  <a:lnTo>
                    <a:pt x="1521" y="1495"/>
                  </a:lnTo>
                  <a:lnTo>
                    <a:pt x="1468" y="1443"/>
                  </a:lnTo>
                  <a:lnTo>
                    <a:pt x="1495" y="1404"/>
                  </a:lnTo>
                  <a:lnTo>
                    <a:pt x="1429" y="1286"/>
                  </a:lnTo>
                  <a:lnTo>
                    <a:pt x="1391" y="1079"/>
                  </a:lnTo>
                  <a:lnTo>
                    <a:pt x="1183" y="0"/>
                  </a:lnTo>
                  <a:lnTo>
                    <a:pt x="104" y="0"/>
                  </a:lnTo>
                  <a:lnTo>
                    <a:pt x="156" y="65"/>
                  </a:lnTo>
                  <a:lnTo>
                    <a:pt x="0" y="1689"/>
                  </a:lnTo>
                  <a:lnTo>
                    <a:pt x="38" y="25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4"/>
            <p:cNvSpPr>
              <a:spLocks/>
            </p:cNvSpPr>
            <p:nvPr/>
          </p:nvSpPr>
          <p:spPr bwMode="auto">
            <a:xfrm>
              <a:off x="4518926" y="4937124"/>
              <a:ext cx="1082001" cy="265761"/>
            </a:xfrm>
            <a:custGeom>
              <a:avLst/>
              <a:gdLst/>
              <a:ahLst/>
              <a:cxnLst>
                <a:cxn ang="0">
                  <a:pos x="3536" y="14"/>
                </a:cxn>
                <a:cxn ang="0">
                  <a:pos x="897" y="0"/>
                </a:cxn>
                <a:cxn ang="0">
                  <a:pos x="922" y="105"/>
                </a:cxn>
                <a:cxn ang="0">
                  <a:pos x="325" y="144"/>
                </a:cxn>
                <a:cxn ang="0">
                  <a:pos x="285" y="91"/>
                </a:cxn>
                <a:cxn ang="0">
                  <a:pos x="312" y="182"/>
                </a:cxn>
                <a:cxn ang="0">
                  <a:pos x="259" y="209"/>
                </a:cxn>
                <a:cxn ang="0">
                  <a:pos x="285" y="248"/>
                </a:cxn>
                <a:cxn ang="0">
                  <a:pos x="234" y="262"/>
                </a:cxn>
                <a:cxn ang="0">
                  <a:pos x="273" y="312"/>
                </a:cxn>
                <a:cxn ang="0">
                  <a:pos x="221" y="378"/>
                </a:cxn>
                <a:cxn ang="0">
                  <a:pos x="246" y="430"/>
                </a:cxn>
                <a:cxn ang="0">
                  <a:pos x="130" y="521"/>
                </a:cxn>
                <a:cxn ang="0">
                  <a:pos x="143" y="624"/>
                </a:cxn>
                <a:cxn ang="0">
                  <a:pos x="64" y="729"/>
                </a:cxn>
                <a:cxn ang="0">
                  <a:pos x="77" y="847"/>
                </a:cxn>
                <a:cxn ang="0">
                  <a:pos x="0" y="911"/>
                </a:cxn>
                <a:cxn ang="0">
                  <a:pos x="858" y="911"/>
                </a:cxn>
                <a:cxn ang="0">
                  <a:pos x="1937" y="911"/>
                </a:cxn>
                <a:cxn ang="0">
                  <a:pos x="2484" y="911"/>
                </a:cxn>
                <a:cxn ang="0">
                  <a:pos x="2484" y="794"/>
                </a:cxn>
                <a:cxn ang="0">
                  <a:pos x="2575" y="767"/>
                </a:cxn>
                <a:cxn ang="0">
                  <a:pos x="2639" y="637"/>
                </a:cxn>
                <a:cxn ang="0">
                  <a:pos x="2807" y="612"/>
                </a:cxn>
                <a:cxn ang="0">
                  <a:pos x="3017" y="494"/>
                </a:cxn>
                <a:cxn ang="0">
                  <a:pos x="3055" y="403"/>
                </a:cxn>
                <a:cxn ang="0">
                  <a:pos x="3160" y="353"/>
                </a:cxn>
                <a:cxn ang="0">
                  <a:pos x="3185" y="403"/>
                </a:cxn>
                <a:cxn ang="0">
                  <a:pos x="3290" y="312"/>
                </a:cxn>
                <a:cxn ang="0">
                  <a:pos x="3381" y="326"/>
                </a:cxn>
                <a:cxn ang="0">
                  <a:pos x="3445" y="209"/>
                </a:cxn>
                <a:cxn ang="0">
                  <a:pos x="3524" y="196"/>
                </a:cxn>
                <a:cxn ang="0">
                  <a:pos x="3536" y="14"/>
                </a:cxn>
              </a:cxnLst>
              <a:rect l="0" t="0" r="r" b="b"/>
              <a:pathLst>
                <a:path w="3536" h="911">
                  <a:moveTo>
                    <a:pt x="3536" y="14"/>
                  </a:moveTo>
                  <a:lnTo>
                    <a:pt x="897" y="0"/>
                  </a:lnTo>
                  <a:lnTo>
                    <a:pt x="922" y="105"/>
                  </a:lnTo>
                  <a:lnTo>
                    <a:pt x="325" y="144"/>
                  </a:lnTo>
                  <a:lnTo>
                    <a:pt x="285" y="91"/>
                  </a:lnTo>
                  <a:lnTo>
                    <a:pt x="312" y="182"/>
                  </a:lnTo>
                  <a:lnTo>
                    <a:pt x="259" y="209"/>
                  </a:lnTo>
                  <a:lnTo>
                    <a:pt x="285" y="248"/>
                  </a:lnTo>
                  <a:lnTo>
                    <a:pt x="234" y="262"/>
                  </a:lnTo>
                  <a:lnTo>
                    <a:pt x="273" y="312"/>
                  </a:lnTo>
                  <a:lnTo>
                    <a:pt x="221" y="378"/>
                  </a:lnTo>
                  <a:lnTo>
                    <a:pt x="246" y="430"/>
                  </a:lnTo>
                  <a:lnTo>
                    <a:pt x="130" y="521"/>
                  </a:lnTo>
                  <a:lnTo>
                    <a:pt x="143" y="624"/>
                  </a:lnTo>
                  <a:lnTo>
                    <a:pt x="64" y="729"/>
                  </a:lnTo>
                  <a:lnTo>
                    <a:pt x="77" y="847"/>
                  </a:lnTo>
                  <a:lnTo>
                    <a:pt x="0" y="911"/>
                  </a:lnTo>
                  <a:lnTo>
                    <a:pt x="858" y="911"/>
                  </a:lnTo>
                  <a:lnTo>
                    <a:pt x="1937" y="911"/>
                  </a:lnTo>
                  <a:lnTo>
                    <a:pt x="2484" y="911"/>
                  </a:lnTo>
                  <a:lnTo>
                    <a:pt x="2484" y="794"/>
                  </a:lnTo>
                  <a:lnTo>
                    <a:pt x="2575" y="767"/>
                  </a:lnTo>
                  <a:lnTo>
                    <a:pt x="2639" y="637"/>
                  </a:lnTo>
                  <a:lnTo>
                    <a:pt x="2807" y="612"/>
                  </a:lnTo>
                  <a:lnTo>
                    <a:pt x="3017" y="494"/>
                  </a:lnTo>
                  <a:lnTo>
                    <a:pt x="3055" y="403"/>
                  </a:lnTo>
                  <a:lnTo>
                    <a:pt x="3160" y="353"/>
                  </a:lnTo>
                  <a:lnTo>
                    <a:pt x="3185" y="403"/>
                  </a:lnTo>
                  <a:lnTo>
                    <a:pt x="3290" y="312"/>
                  </a:lnTo>
                  <a:lnTo>
                    <a:pt x="3381" y="326"/>
                  </a:lnTo>
                  <a:lnTo>
                    <a:pt x="3445" y="209"/>
                  </a:lnTo>
                  <a:lnTo>
                    <a:pt x="3524" y="196"/>
                  </a:lnTo>
                  <a:lnTo>
                    <a:pt x="3536" y="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5"/>
            <p:cNvSpPr>
              <a:spLocks/>
            </p:cNvSpPr>
            <p:nvPr/>
          </p:nvSpPr>
          <p:spPr bwMode="auto">
            <a:xfrm>
              <a:off x="4340225" y="5202885"/>
              <a:ext cx="457770" cy="755228"/>
            </a:xfrm>
            <a:custGeom>
              <a:avLst/>
              <a:gdLst/>
              <a:ahLst/>
              <a:cxnLst>
                <a:cxn ang="0">
                  <a:pos x="1377" y="2522"/>
                </a:cxn>
                <a:cxn ang="0">
                  <a:pos x="1118" y="2495"/>
                </a:cxn>
                <a:cxn ang="0">
                  <a:pos x="870" y="2586"/>
                </a:cxn>
                <a:cxn ang="0">
                  <a:pos x="753" y="2365"/>
                </a:cxn>
                <a:cxn ang="0">
                  <a:pos x="806" y="2183"/>
                </a:cxn>
                <a:cxn ang="0">
                  <a:pos x="0" y="2183"/>
                </a:cxn>
                <a:cxn ang="0">
                  <a:pos x="25" y="2144"/>
                </a:cxn>
                <a:cxn ang="0">
                  <a:pos x="0" y="2039"/>
                </a:cxn>
                <a:cxn ang="0">
                  <a:pos x="52" y="2014"/>
                </a:cxn>
                <a:cxn ang="0">
                  <a:pos x="52" y="1898"/>
                </a:cxn>
                <a:cxn ang="0">
                  <a:pos x="129" y="1728"/>
                </a:cxn>
                <a:cxn ang="0">
                  <a:pos x="246" y="1625"/>
                </a:cxn>
                <a:cxn ang="0">
                  <a:pos x="232" y="1559"/>
                </a:cxn>
                <a:cxn ang="0">
                  <a:pos x="323" y="1456"/>
                </a:cxn>
                <a:cxn ang="0">
                  <a:pos x="232" y="1377"/>
                </a:cxn>
                <a:cxn ang="0">
                  <a:pos x="207" y="1286"/>
                </a:cxn>
                <a:cxn ang="0">
                  <a:pos x="246" y="1247"/>
                </a:cxn>
                <a:cxn ang="0">
                  <a:pos x="220" y="1222"/>
                </a:cxn>
                <a:cxn ang="0">
                  <a:pos x="246" y="1131"/>
                </a:cxn>
                <a:cxn ang="0">
                  <a:pos x="220" y="1104"/>
                </a:cxn>
                <a:cxn ang="0">
                  <a:pos x="220" y="1079"/>
                </a:cxn>
                <a:cxn ang="0">
                  <a:pos x="246" y="988"/>
                </a:cxn>
                <a:cxn ang="0">
                  <a:pos x="207" y="922"/>
                </a:cxn>
                <a:cxn ang="0">
                  <a:pos x="232" y="831"/>
                </a:cxn>
                <a:cxn ang="0">
                  <a:pos x="182" y="780"/>
                </a:cxn>
                <a:cxn ang="0">
                  <a:pos x="220" y="742"/>
                </a:cxn>
                <a:cxn ang="0">
                  <a:pos x="182" y="714"/>
                </a:cxn>
                <a:cxn ang="0">
                  <a:pos x="259" y="662"/>
                </a:cxn>
                <a:cxn ang="0">
                  <a:pos x="246" y="559"/>
                </a:cxn>
                <a:cxn ang="0">
                  <a:pos x="337" y="519"/>
                </a:cxn>
                <a:cxn ang="0">
                  <a:pos x="298" y="468"/>
                </a:cxn>
                <a:cxn ang="0">
                  <a:pos x="375" y="389"/>
                </a:cxn>
                <a:cxn ang="0">
                  <a:pos x="375" y="350"/>
                </a:cxn>
                <a:cxn ang="0">
                  <a:pos x="455" y="311"/>
                </a:cxn>
                <a:cxn ang="0">
                  <a:pos x="467" y="157"/>
                </a:cxn>
                <a:cxn ang="0">
                  <a:pos x="585" y="52"/>
                </a:cxn>
                <a:cxn ang="0">
                  <a:pos x="585" y="0"/>
                </a:cxn>
                <a:cxn ang="0">
                  <a:pos x="1443" y="0"/>
                </a:cxn>
                <a:cxn ang="0">
                  <a:pos x="1495" y="65"/>
                </a:cxn>
                <a:cxn ang="0">
                  <a:pos x="1339" y="1689"/>
                </a:cxn>
                <a:cxn ang="0">
                  <a:pos x="1377" y="2522"/>
                </a:cxn>
              </a:cxnLst>
              <a:rect l="0" t="0" r="r" b="b"/>
              <a:pathLst>
                <a:path w="1495" h="2586">
                  <a:moveTo>
                    <a:pt x="1377" y="2522"/>
                  </a:moveTo>
                  <a:lnTo>
                    <a:pt x="1118" y="2495"/>
                  </a:lnTo>
                  <a:lnTo>
                    <a:pt x="870" y="2586"/>
                  </a:lnTo>
                  <a:lnTo>
                    <a:pt x="753" y="2365"/>
                  </a:lnTo>
                  <a:lnTo>
                    <a:pt x="806" y="2183"/>
                  </a:lnTo>
                  <a:lnTo>
                    <a:pt x="0" y="2183"/>
                  </a:lnTo>
                  <a:lnTo>
                    <a:pt x="25" y="2144"/>
                  </a:lnTo>
                  <a:lnTo>
                    <a:pt x="0" y="2039"/>
                  </a:lnTo>
                  <a:lnTo>
                    <a:pt x="52" y="2014"/>
                  </a:lnTo>
                  <a:lnTo>
                    <a:pt x="52" y="1898"/>
                  </a:lnTo>
                  <a:lnTo>
                    <a:pt x="129" y="1728"/>
                  </a:lnTo>
                  <a:lnTo>
                    <a:pt x="246" y="1625"/>
                  </a:lnTo>
                  <a:lnTo>
                    <a:pt x="232" y="1559"/>
                  </a:lnTo>
                  <a:lnTo>
                    <a:pt x="323" y="1456"/>
                  </a:lnTo>
                  <a:lnTo>
                    <a:pt x="232" y="1377"/>
                  </a:lnTo>
                  <a:lnTo>
                    <a:pt x="207" y="1286"/>
                  </a:lnTo>
                  <a:lnTo>
                    <a:pt x="246" y="1247"/>
                  </a:lnTo>
                  <a:lnTo>
                    <a:pt x="220" y="1222"/>
                  </a:lnTo>
                  <a:lnTo>
                    <a:pt x="246" y="1131"/>
                  </a:lnTo>
                  <a:lnTo>
                    <a:pt x="220" y="1104"/>
                  </a:lnTo>
                  <a:lnTo>
                    <a:pt x="220" y="1079"/>
                  </a:lnTo>
                  <a:lnTo>
                    <a:pt x="246" y="988"/>
                  </a:lnTo>
                  <a:lnTo>
                    <a:pt x="207" y="922"/>
                  </a:lnTo>
                  <a:lnTo>
                    <a:pt x="232" y="831"/>
                  </a:lnTo>
                  <a:lnTo>
                    <a:pt x="182" y="780"/>
                  </a:lnTo>
                  <a:lnTo>
                    <a:pt x="220" y="742"/>
                  </a:lnTo>
                  <a:lnTo>
                    <a:pt x="182" y="714"/>
                  </a:lnTo>
                  <a:lnTo>
                    <a:pt x="259" y="662"/>
                  </a:lnTo>
                  <a:lnTo>
                    <a:pt x="246" y="559"/>
                  </a:lnTo>
                  <a:lnTo>
                    <a:pt x="337" y="519"/>
                  </a:lnTo>
                  <a:lnTo>
                    <a:pt x="298" y="468"/>
                  </a:lnTo>
                  <a:lnTo>
                    <a:pt x="375" y="389"/>
                  </a:lnTo>
                  <a:lnTo>
                    <a:pt x="375" y="350"/>
                  </a:lnTo>
                  <a:lnTo>
                    <a:pt x="455" y="311"/>
                  </a:lnTo>
                  <a:lnTo>
                    <a:pt x="467" y="157"/>
                  </a:lnTo>
                  <a:lnTo>
                    <a:pt x="585" y="52"/>
                  </a:lnTo>
                  <a:lnTo>
                    <a:pt x="585" y="0"/>
                  </a:lnTo>
                  <a:lnTo>
                    <a:pt x="1443" y="0"/>
                  </a:lnTo>
                  <a:lnTo>
                    <a:pt x="1495" y="65"/>
                  </a:lnTo>
                  <a:lnTo>
                    <a:pt x="1339" y="1689"/>
                  </a:lnTo>
                  <a:lnTo>
                    <a:pt x="1377" y="25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6"/>
            <p:cNvSpPr>
              <a:spLocks/>
            </p:cNvSpPr>
            <p:nvPr/>
          </p:nvSpPr>
          <p:spPr bwMode="auto">
            <a:xfrm>
              <a:off x="5402642" y="5169007"/>
              <a:ext cx="620559" cy="504654"/>
            </a:xfrm>
            <a:custGeom>
              <a:avLst/>
              <a:gdLst/>
              <a:ahLst/>
              <a:cxnLst>
                <a:cxn ang="0">
                  <a:pos x="1093" y="1728"/>
                </a:cxn>
                <a:cxn ang="0">
                  <a:pos x="1093" y="1664"/>
                </a:cxn>
                <a:cxn ang="0">
                  <a:pos x="1223" y="1598"/>
                </a:cxn>
                <a:cxn ang="0">
                  <a:pos x="1170" y="1442"/>
                </a:cxn>
                <a:cxn ang="0">
                  <a:pos x="1455" y="1442"/>
                </a:cxn>
                <a:cxn ang="0">
                  <a:pos x="1794" y="1130"/>
                </a:cxn>
                <a:cxn ang="0">
                  <a:pos x="1794" y="1027"/>
                </a:cxn>
                <a:cxn ang="0">
                  <a:pos x="2029" y="740"/>
                </a:cxn>
                <a:cxn ang="0">
                  <a:pos x="1534" y="221"/>
                </a:cxn>
                <a:cxn ang="0">
                  <a:pos x="1066" y="221"/>
                </a:cxn>
                <a:cxn ang="0">
                  <a:pos x="1066" y="142"/>
                </a:cxn>
                <a:cxn ang="0">
                  <a:pos x="1002" y="64"/>
                </a:cxn>
                <a:cxn ang="0">
                  <a:pos x="949" y="91"/>
                </a:cxn>
                <a:cxn ang="0">
                  <a:pos x="949" y="39"/>
                </a:cxn>
                <a:cxn ang="0">
                  <a:pos x="389" y="0"/>
                </a:cxn>
                <a:cxn ang="0">
                  <a:pos x="103" y="117"/>
                </a:cxn>
                <a:cxn ang="0">
                  <a:pos x="0" y="285"/>
                </a:cxn>
                <a:cxn ang="0">
                  <a:pos x="143" y="403"/>
                </a:cxn>
                <a:cxn ang="0">
                  <a:pos x="207" y="403"/>
                </a:cxn>
                <a:cxn ang="0">
                  <a:pos x="351" y="688"/>
                </a:cxn>
                <a:cxn ang="0">
                  <a:pos x="637" y="948"/>
                </a:cxn>
                <a:cxn ang="0">
                  <a:pos x="624" y="1000"/>
                </a:cxn>
                <a:cxn ang="0">
                  <a:pos x="701" y="1118"/>
                </a:cxn>
                <a:cxn ang="0">
                  <a:pos x="819" y="1196"/>
                </a:cxn>
                <a:cxn ang="0">
                  <a:pos x="870" y="1403"/>
                </a:cxn>
                <a:cxn ang="0">
                  <a:pos x="949" y="1455"/>
                </a:cxn>
                <a:cxn ang="0">
                  <a:pos x="1002" y="1573"/>
                </a:cxn>
                <a:cxn ang="0">
                  <a:pos x="1002" y="1676"/>
                </a:cxn>
                <a:cxn ang="0">
                  <a:pos x="1093" y="1728"/>
                </a:cxn>
              </a:cxnLst>
              <a:rect l="0" t="0" r="r" b="b"/>
              <a:pathLst>
                <a:path w="2029" h="1728">
                  <a:moveTo>
                    <a:pt x="1093" y="1728"/>
                  </a:moveTo>
                  <a:lnTo>
                    <a:pt x="1093" y="1664"/>
                  </a:lnTo>
                  <a:lnTo>
                    <a:pt x="1223" y="1598"/>
                  </a:lnTo>
                  <a:lnTo>
                    <a:pt x="1170" y="1442"/>
                  </a:lnTo>
                  <a:lnTo>
                    <a:pt x="1455" y="1442"/>
                  </a:lnTo>
                  <a:lnTo>
                    <a:pt x="1794" y="1130"/>
                  </a:lnTo>
                  <a:lnTo>
                    <a:pt x="1794" y="1027"/>
                  </a:lnTo>
                  <a:lnTo>
                    <a:pt x="2029" y="740"/>
                  </a:lnTo>
                  <a:lnTo>
                    <a:pt x="1534" y="221"/>
                  </a:lnTo>
                  <a:lnTo>
                    <a:pt x="1066" y="221"/>
                  </a:lnTo>
                  <a:lnTo>
                    <a:pt x="1066" y="142"/>
                  </a:lnTo>
                  <a:lnTo>
                    <a:pt x="1002" y="64"/>
                  </a:lnTo>
                  <a:lnTo>
                    <a:pt x="949" y="91"/>
                  </a:lnTo>
                  <a:lnTo>
                    <a:pt x="949" y="39"/>
                  </a:lnTo>
                  <a:lnTo>
                    <a:pt x="389" y="0"/>
                  </a:lnTo>
                  <a:lnTo>
                    <a:pt x="103" y="117"/>
                  </a:lnTo>
                  <a:lnTo>
                    <a:pt x="0" y="285"/>
                  </a:lnTo>
                  <a:lnTo>
                    <a:pt x="143" y="403"/>
                  </a:lnTo>
                  <a:lnTo>
                    <a:pt x="207" y="403"/>
                  </a:lnTo>
                  <a:lnTo>
                    <a:pt x="351" y="688"/>
                  </a:lnTo>
                  <a:lnTo>
                    <a:pt x="637" y="948"/>
                  </a:lnTo>
                  <a:lnTo>
                    <a:pt x="624" y="1000"/>
                  </a:lnTo>
                  <a:lnTo>
                    <a:pt x="701" y="1118"/>
                  </a:lnTo>
                  <a:lnTo>
                    <a:pt x="819" y="1196"/>
                  </a:lnTo>
                  <a:lnTo>
                    <a:pt x="870" y="1403"/>
                  </a:lnTo>
                  <a:lnTo>
                    <a:pt x="949" y="1455"/>
                  </a:lnTo>
                  <a:lnTo>
                    <a:pt x="1002" y="1573"/>
                  </a:lnTo>
                  <a:lnTo>
                    <a:pt x="1002" y="1676"/>
                  </a:lnTo>
                  <a:lnTo>
                    <a:pt x="1093" y="172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8"/>
            <p:cNvSpPr>
              <a:spLocks/>
            </p:cNvSpPr>
            <p:nvPr/>
          </p:nvSpPr>
          <p:spPr bwMode="auto">
            <a:xfrm>
              <a:off x="5279020" y="4940629"/>
              <a:ext cx="1121780" cy="444492"/>
            </a:xfrm>
            <a:custGeom>
              <a:avLst/>
              <a:gdLst/>
              <a:ahLst/>
              <a:cxnLst>
                <a:cxn ang="0">
                  <a:pos x="3563" y="792"/>
                </a:cxn>
                <a:cxn ang="0">
                  <a:pos x="3654" y="780"/>
                </a:cxn>
                <a:cxn ang="0">
                  <a:pos x="3666" y="571"/>
                </a:cxn>
                <a:cxn ang="0">
                  <a:pos x="3445" y="143"/>
                </a:cxn>
                <a:cxn ang="0">
                  <a:pos x="3459" y="0"/>
                </a:cxn>
                <a:cxn ang="0">
                  <a:pos x="1052" y="0"/>
                </a:cxn>
                <a:cxn ang="0">
                  <a:pos x="1040" y="182"/>
                </a:cxn>
                <a:cxn ang="0">
                  <a:pos x="961" y="195"/>
                </a:cxn>
                <a:cxn ang="0">
                  <a:pos x="897" y="312"/>
                </a:cxn>
                <a:cxn ang="0">
                  <a:pos x="806" y="298"/>
                </a:cxn>
                <a:cxn ang="0">
                  <a:pos x="701" y="389"/>
                </a:cxn>
                <a:cxn ang="0">
                  <a:pos x="676" y="339"/>
                </a:cxn>
                <a:cxn ang="0">
                  <a:pos x="571" y="389"/>
                </a:cxn>
                <a:cxn ang="0">
                  <a:pos x="533" y="480"/>
                </a:cxn>
                <a:cxn ang="0">
                  <a:pos x="323" y="598"/>
                </a:cxn>
                <a:cxn ang="0">
                  <a:pos x="155" y="623"/>
                </a:cxn>
                <a:cxn ang="0">
                  <a:pos x="91" y="753"/>
                </a:cxn>
                <a:cxn ang="0">
                  <a:pos x="0" y="780"/>
                </a:cxn>
                <a:cxn ang="0">
                  <a:pos x="0" y="897"/>
                </a:cxn>
                <a:cxn ang="0">
                  <a:pos x="506" y="897"/>
                </a:cxn>
                <a:cxn ang="0">
                  <a:pos x="792" y="780"/>
                </a:cxn>
                <a:cxn ang="0">
                  <a:pos x="1352" y="819"/>
                </a:cxn>
                <a:cxn ang="0">
                  <a:pos x="1352" y="871"/>
                </a:cxn>
                <a:cxn ang="0">
                  <a:pos x="1405" y="844"/>
                </a:cxn>
                <a:cxn ang="0">
                  <a:pos x="1469" y="922"/>
                </a:cxn>
                <a:cxn ang="0">
                  <a:pos x="1469" y="1001"/>
                </a:cxn>
                <a:cxn ang="0">
                  <a:pos x="1937" y="1001"/>
                </a:cxn>
                <a:cxn ang="0">
                  <a:pos x="2432" y="1520"/>
                </a:cxn>
                <a:cxn ang="0">
                  <a:pos x="2744" y="1416"/>
                </a:cxn>
                <a:cxn ang="0">
                  <a:pos x="2912" y="1183"/>
                </a:cxn>
                <a:cxn ang="0">
                  <a:pos x="3211" y="1104"/>
                </a:cxn>
                <a:cxn ang="0">
                  <a:pos x="3315" y="1013"/>
                </a:cxn>
                <a:cxn ang="0">
                  <a:pos x="3315" y="910"/>
                </a:cxn>
                <a:cxn ang="0">
                  <a:pos x="3211" y="910"/>
                </a:cxn>
                <a:cxn ang="0">
                  <a:pos x="3290" y="767"/>
                </a:cxn>
                <a:cxn ang="0">
                  <a:pos x="3133" y="676"/>
                </a:cxn>
                <a:cxn ang="0">
                  <a:pos x="3263" y="637"/>
                </a:cxn>
                <a:cxn ang="0">
                  <a:pos x="3354" y="728"/>
                </a:cxn>
                <a:cxn ang="0">
                  <a:pos x="3420" y="728"/>
                </a:cxn>
                <a:cxn ang="0">
                  <a:pos x="3563" y="571"/>
                </a:cxn>
                <a:cxn ang="0">
                  <a:pos x="3524" y="403"/>
                </a:cxn>
                <a:cxn ang="0">
                  <a:pos x="3445" y="532"/>
                </a:cxn>
                <a:cxn ang="0">
                  <a:pos x="3420" y="389"/>
                </a:cxn>
                <a:cxn ang="0">
                  <a:pos x="3172" y="416"/>
                </a:cxn>
                <a:cxn ang="0">
                  <a:pos x="3160" y="221"/>
                </a:cxn>
                <a:cxn ang="0">
                  <a:pos x="3224" y="350"/>
                </a:cxn>
                <a:cxn ang="0">
                  <a:pos x="3406" y="259"/>
                </a:cxn>
                <a:cxn ang="0">
                  <a:pos x="3497" y="273"/>
                </a:cxn>
                <a:cxn ang="0">
                  <a:pos x="3641" y="571"/>
                </a:cxn>
                <a:cxn ang="0">
                  <a:pos x="3627" y="753"/>
                </a:cxn>
                <a:cxn ang="0">
                  <a:pos x="3563" y="792"/>
                </a:cxn>
              </a:cxnLst>
              <a:rect l="0" t="0" r="r" b="b"/>
              <a:pathLst>
                <a:path w="3666" h="1520">
                  <a:moveTo>
                    <a:pt x="3563" y="792"/>
                  </a:moveTo>
                  <a:lnTo>
                    <a:pt x="3654" y="780"/>
                  </a:lnTo>
                  <a:lnTo>
                    <a:pt x="3666" y="571"/>
                  </a:lnTo>
                  <a:lnTo>
                    <a:pt x="3445" y="143"/>
                  </a:lnTo>
                  <a:lnTo>
                    <a:pt x="3459" y="0"/>
                  </a:lnTo>
                  <a:lnTo>
                    <a:pt x="1052" y="0"/>
                  </a:lnTo>
                  <a:lnTo>
                    <a:pt x="1040" y="182"/>
                  </a:lnTo>
                  <a:lnTo>
                    <a:pt x="961" y="195"/>
                  </a:lnTo>
                  <a:lnTo>
                    <a:pt x="897" y="312"/>
                  </a:lnTo>
                  <a:lnTo>
                    <a:pt x="806" y="298"/>
                  </a:lnTo>
                  <a:lnTo>
                    <a:pt x="701" y="389"/>
                  </a:lnTo>
                  <a:lnTo>
                    <a:pt x="676" y="339"/>
                  </a:lnTo>
                  <a:lnTo>
                    <a:pt x="571" y="389"/>
                  </a:lnTo>
                  <a:lnTo>
                    <a:pt x="533" y="480"/>
                  </a:lnTo>
                  <a:lnTo>
                    <a:pt x="323" y="598"/>
                  </a:lnTo>
                  <a:lnTo>
                    <a:pt x="155" y="623"/>
                  </a:lnTo>
                  <a:lnTo>
                    <a:pt x="91" y="753"/>
                  </a:lnTo>
                  <a:lnTo>
                    <a:pt x="0" y="780"/>
                  </a:lnTo>
                  <a:lnTo>
                    <a:pt x="0" y="897"/>
                  </a:lnTo>
                  <a:lnTo>
                    <a:pt x="506" y="897"/>
                  </a:lnTo>
                  <a:lnTo>
                    <a:pt x="792" y="780"/>
                  </a:lnTo>
                  <a:lnTo>
                    <a:pt x="1352" y="819"/>
                  </a:lnTo>
                  <a:lnTo>
                    <a:pt x="1352" y="871"/>
                  </a:lnTo>
                  <a:lnTo>
                    <a:pt x="1405" y="844"/>
                  </a:lnTo>
                  <a:lnTo>
                    <a:pt x="1469" y="922"/>
                  </a:lnTo>
                  <a:lnTo>
                    <a:pt x="1469" y="1001"/>
                  </a:lnTo>
                  <a:lnTo>
                    <a:pt x="1937" y="1001"/>
                  </a:lnTo>
                  <a:lnTo>
                    <a:pt x="2432" y="1520"/>
                  </a:lnTo>
                  <a:lnTo>
                    <a:pt x="2744" y="1416"/>
                  </a:lnTo>
                  <a:lnTo>
                    <a:pt x="2912" y="1183"/>
                  </a:lnTo>
                  <a:lnTo>
                    <a:pt x="3211" y="1104"/>
                  </a:lnTo>
                  <a:lnTo>
                    <a:pt x="3315" y="1013"/>
                  </a:lnTo>
                  <a:lnTo>
                    <a:pt x="3315" y="910"/>
                  </a:lnTo>
                  <a:lnTo>
                    <a:pt x="3211" y="910"/>
                  </a:lnTo>
                  <a:lnTo>
                    <a:pt x="3290" y="767"/>
                  </a:lnTo>
                  <a:lnTo>
                    <a:pt x="3133" y="676"/>
                  </a:lnTo>
                  <a:lnTo>
                    <a:pt x="3263" y="637"/>
                  </a:lnTo>
                  <a:lnTo>
                    <a:pt x="3354" y="728"/>
                  </a:lnTo>
                  <a:lnTo>
                    <a:pt x="3420" y="728"/>
                  </a:lnTo>
                  <a:lnTo>
                    <a:pt x="3563" y="571"/>
                  </a:lnTo>
                  <a:lnTo>
                    <a:pt x="3524" y="403"/>
                  </a:lnTo>
                  <a:lnTo>
                    <a:pt x="3445" y="532"/>
                  </a:lnTo>
                  <a:lnTo>
                    <a:pt x="3420" y="389"/>
                  </a:lnTo>
                  <a:lnTo>
                    <a:pt x="3172" y="416"/>
                  </a:lnTo>
                  <a:lnTo>
                    <a:pt x="3160" y="221"/>
                  </a:lnTo>
                  <a:lnTo>
                    <a:pt x="3224" y="350"/>
                  </a:lnTo>
                  <a:lnTo>
                    <a:pt x="3406" y="259"/>
                  </a:lnTo>
                  <a:lnTo>
                    <a:pt x="3497" y="273"/>
                  </a:lnTo>
                  <a:lnTo>
                    <a:pt x="3641" y="571"/>
                  </a:lnTo>
                  <a:lnTo>
                    <a:pt x="3627" y="753"/>
                  </a:lnTo>
                  <a:lnTo>
                    <a:pt x="3563" y="79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3" name="Rectangle 136"/>
          <p:cNvSpPr>
            <a:spLocks noChangeArrowheads="1"/>
          </p:cNvSpPr>
          <p:nvPr/>
        </p:nvSpPr>
        <p:spPr bwMode="auto">
          <a:xfrm>
            <a:off x="9155675" y="1333583"/>
            <a:ext cx="371897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000" b="1" dirty="0"/>
              <a:t>NC</a:t>
            </a:r>
          </a:p>
        </p:txBody>
      </p:sp>
      <p:sp>
        <p:nvSpPr>
          <p:cNvPr id="251" name="Rectangle 130"/>
          <p:cNvSpPr>
            <a:spLocks noChangeArrowheads="1"/>
          </p:cNvSpPr>
          <p:nvPr/>
        </p:nvSpPr>
        <p:spPr bwMode="auto">
          <a:xfrm>
            <a:off x="9795895" y="3349563"/>
            <a:ext cx="1304844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1" dirty="0"/>
              <a:t>Formerly Used </a:t>
            </a:r>
          </a:p>
          <a:p>
            <a:pPr eaLnBrk="0" hangingPunct="0"/>
            <a:r>
              <a:rPr lang="en-US" sz="1200" b="1" dirty="0"/>
              <a:t>Defense Sites</a:t>
            </a:r>
          </a:p>
          <a:p>
            <a:pPr eaLnBrk="0" hangingPunct="0"/>
            <a:r>
              <a:rPr lang="en-US" sz="1200" b="1" dirty="0"/>
              <a:t>Boundary </a:t>
            </a:r>
          </a:p>
        </p:txBody>
      </p:sp>
      <p:sp>
        <p:nvSpPr>
          <p:cNvPr id="253" name="Freeform 2"/>
          <p:cNvSpPr>
            <a:spLocks/>
          </p:cNvSpPr>
          <p:nvPr/>
        </p:nvSpPr>
        <p:spPr bwMode="auto">
          <a:xfrm>
            <a:off x="8878645" y="4961777"/>
            <a:ext cx="627212" cy="629456"/>
          </a:xfrm>
          <a:custGeom>
            <a:avLst/>
            <a:gdLst/>
            <a:ahLst/>
            <a:cxnLst>
              <a:cxn ang="0">
                <a:pos x="1820" y="2326"/>
              </a:cxn>
              <a:cxn ang="0">
                <a:pos x="1820" y="2196"/>
              </a:cxn>
              <a:cxn ang="0">
                <a:pos x="1899" y="2014"/>
              </a:cxn>
              <a:cxn ang="0">
                <a:pos x="1899" y="1950"/>
              </a:cxn>
              <a:cxn ang="0">
                <a:pos x="1977" y="1702"/>
              </a:cxn>
              <a:cxn ang="0">
                <a:pos x="2043" y="1611"/>
              </a:cxn>
              <a:cxn ang="0">
                <a:pos x="1952" y="1559"/>
              </a:cxn>
              <a:cxn ang="0">
                <a:pos x="1952" y="1456"/>
              </a:cxn>
              <a:cxn ang="0">
                <a:pos x="1899" y="1338"/>
              </a:cxn>
              <a:cxn ang="0">
                <a:pos x="1820" y="1286"/>
              </a:cxn>
              <a:cxn ang="0">
                <a:pos x="1769" y="1079"/>
              </a:cxn>
              <a:cxn ang="0">
                <a:pos x="1651" y="1001"/>
              </a:cxn>
              <a:cxn ang="0">
                <a:pos x="1574" y="883"/>
              </a:cxn>
              <a:cxn ang="0">
                <a:pos x="1587" y="831"/>
              </a:cxn>
              <a:cxn ang="0">
                <a:pos x="1301" y="571"/>
              </a:cxn>
              <a:cxn ang="0">
                <a:pos x="1157" y="286"/>
              </a:cxn>
              <a:cxn ang="0">
                <a:pos x="1093" y="286"/>
              </a:cxn>
              <a:cxn ang="0">
                <a:pos x="950" y="168"/>
              </a:cxn>
              <a:cxn ang="0">
                <a:pos x="1053" y="0"/>
              </a:cxn>
              <a:cxn ang="0">
                <a:pos x="547" y="0"/>
              </a:cxn>
              <a:cxn ang="0">
                <a:pos x="0" y="0"/>
              </a:cxn>
              <a:cxn ang="0">
                <a:pos x="208" y="1079"/>
              </a:cxn>
              <a:cxn ang="0">
                <a:pos x="246" y="1286"/>
              </a:cxn>
              <a:cxn ang="0">
                <a:pos x="312" y="1404"/>
              </a:cxn>
              <a:cxn ang="0">
                <a:pos x="285" y="1443"/>
              </a:cxn>
              <a:cxn ang="0">
                <a:pos x="338" y="1495"/>
              </a:cxn>
              <a:cxn ang="0">
                <a:pos x="285" y="1559"/>
              </a:cxn>
              <a:cxn ang="0">
                <a:pos x="260" y="1689"/>
              </a:cxn>
              <a:cxn ang="0">
                <a:pos x="285" y="1768"/>
              </a:cxn>
              <a:cxn ang="0">
                <a:pos x="274" y="2080"/>
              </a:cxn>
              <a:cxn ang="0">
                <a:pos x="312" y="2183"/>
              </a:cxn>
              <a:cxn ang="0">
                <a:pos x="376" y="2340"/>
              </a:cxn>
              <a:cxn ang="0">
                <a:pos x="1508" y="2417"/>
              </a:cxn>
              <a:cxn ang="0">
                <a:pos x="1535" y="2522"/>
              </a:cxn>
              <a:cxn ang="0">
                <a:pos x="1599" y="2522"/>
              </a:cxn>
              <a:cxn ang="0">
                <a:pos x="1587" y="2313"/>
              </a:cxn>
              <a:cxn ang="0">
                <a:pos x="1626" y="2274"/>
              </a:cxn>
              <a:cxn ang="0">
                <a:pos x="1820" y="2326"/>
              </a:cxn>
            </a:cxnLst>
            <a:rect l="0" t="0" r="r" b="b"/>
            <a:pathLst>
              <a:path w="2043" h="2522">
                <a:moveTo>
                  <a:pt x="1820" y="2326"/>
                </a:moveTo>
                <a:lnTo>
                  <a:pt x="1820" y="2196"/>
                </a:lnTo>
                <a:lnTo>
                  <a:pt x="1899" y="2014"/>
                </a:lnTo>
                <a:lnTo>
                  <a:pt x="1899" y="1950"/>
                </a:lnTo>
                <a:lnTo>
                  <a:pt x="1977" y="1702"/>
                </a:lnTo>
                <a:lnTo>
                  <a:pt x="2043" y="1611"/>
                </a:lnTo>
                <a:lnTo>
                  <a:pt x="1952" y="1559"/>
                </a:lnTo>
                <a:lnTo>
                  <a:pt x="1952" y="1456"/>
                </a:lnTo>
                <a:lnTo>
                  <a:pt x="1899" y="1338"/>
                </a:lnTo>
                <a:lnTo>
                  <a:pt x="1820" y="1286"/>
                </a:lnTo>
                <a:lnTo>
                  <a:pt x="1769" y="1079"/>
                </a:lnTo>
                <a:lnTo>
                  <a:pt x="1651" y="1001"/>
                </a:lnTo>
                <a:lnTo>
                  <a:pt x="1574" y="883"/>
                </a:lnTo>
                <a:lnTo>
                  <a:pt x="1587" y="831"/>
                </a:lnTo>
                <a:lnTo>
                  <a:pt x="1301" y="571"/>
                </a:lnTo>
                <a:lnTo>
                  <a:pt x="1157" y="286"/>
                </a:lnTo>
                <a:lnTo>
                  <a:pt x="1093" y="286"/>
                </a:lnTo>
                <a:lnTo>
                  <a:pt x="950" y="168"/>
                </a:lnTo>
                <a:lnTo>
                  <a:pt x="1053" y="0"/>
                </a:lnTo>
                <a:lnTo>
                  <a:pt x="547" y="0"/>
                </a:lnTo>
                <a:lnTo>
                  <a:pt x="0" y="0"/>
                </a:lnTo>
                <a:lnTo>
                  <a:pt x="208" y="1079"/>
                </a:lnTo>
                <a:lnTo>
                  <a:pt x="246" y="1286"/>
                </a:lnTo>
                <a:lnTo>
                  <a:pt x="312" y="1404"/>
                </a:lnTo>
                <a:lnTo>
                  <a:pt x="285" y="1443"/>
                </a:lnTo>
                <a:lnTo>
                  <a:pt x="338" y="1495"/>
                </a:lnTo>
                <a:lnTo>
                  <a:pt x="285" y="1559"/>
                </a:lnTo>
                <a:lnTo>
                  <a:pt x="260" y="1689"/>
                </a:lnTo>
                <a:lnTo>
                  <a:pt x="285" y="1768"/>
                </a:lnTo>
                <a:lnTo>
                  <a:pt x="274" y="2080"/>
                </a:lnTo>
                <a:lnTo>
                  <a:pt x="312" y="2183"/>
                </a:lnTo>
                <a:lnTo>
                  <a:pt x="376" y="2340"/>
                </a:lnTo>
                <a:lnTo>
                  <a:pt x="1508" y="2417"/>
                </a:lnTo>
                <a:lnTo>
                  <a:pt x="1535" y="2522"/>
                </a:lnTo>
                <a:lnTo>
                  <a:pt x="1599" y="2522"/>
                </a:lnTo>
                <a:lnTo>
                  <a:pt x="1587" y="2313"/>
                </a:lnTo>
                <a:lnTo>
                  <a:pt x="1626" y="2274"/>
                </a:lnTo>
                <a:lnTo>
                  <a:pt x="1820" y="232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rgbClr val="FF99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4" name="Oval 175"/>
          <p:cNvSpPr>
            <a:spLocks noChangeArrowheads="1"/>
          </p:cNvSpPr>
          <p:nvPr/>
        </p:nvSpPr>
        <p:spPr bwMode="auto">
          <a:xfrm>
            <a:off x="3657601" y="3962400"/>
            <a:ext cx="85725" cy="88900"/>
          </a:xfrm>
          <a:prstGeom prst="ellipse">
            <a:avLst/>
          </a:prstGeom>
          <a:solidFill>
            <a:srgbClr val="FF99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8" name="Rectangle 162"/>
          <p:cNvSpPr>
            <a:spLocks noChangeArrowheads="1"/>
          </p:cNvSpPr>
          <p:nvPr/>
        </p:nvSpPr>
        <p:spPr bwMode="auto">
          <a:xfrm>
            <a:off x="4767380" y="5056360"/>
            <a:ext cx="1557221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1" dirty="0"/>
              <a:t>NPS Andersonville</a:t>
            </a:r>
          </a:p>
        </p:txBody>
      </p:sp>
      <p:sp>
        <p:nvSpPr>
          <p:cNvPr id="259" name="Line 179"/>
          <p:cNvSpPr>
            <a:spLocks noChangeShapeType="1"/>
          </p:cNvSpPr>
          <p:nvPr/>
        </p:nvSpPr>
        <p:spPr bwMode="auto">
          <a:xfrm flipH="1" flipV="1">
            <a:off x="3702365" y="4080924"/>
            <a:ext cx="1095325" cy="104987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3582" y="5737802"/>
            <a:ext cx="97302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Homeowner’s Assistance Program includes entire U.S. and Overseas.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Real Estate Boundary includes  Army Central Command </a:t>
            </a:r>
            <a:r>
              <a:rPr lang="en-US" sz="1400" b="1" dirty="0" err="1"/>
              <a:t>AOR</a:t>
            </a: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</p:txBody>
      </p:sp>
      <p:sp>
        <p:nvSpPr>
          <p:cNvPr id="242" name="Rectangle 133"/>
          <p:cNvSpPr>
            <a:spLocks noChangeArrowheads="1"/>
          </p:cNvSpPr>
          <p:nvPr/>
        </p:nvSpPr>
        <p:spPr bwMode="auto">
          <a:xfrm>
            <a:off x="9486900" y="5105401"/>
            <a:ext cx="1768533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n-US" sz="1200" b="1" dirty="0"/>
              <a:t>Interagency Services and Regulatory</a:t>
            </a:r>
          </a:p>
          <a:p>
            <a:pPr eaLnBrk="0" hangingPunct="0"/>
            <a:r>
              <a:rPr lang="en-US" sz="1200" b="1" dirty="0"/>
              <a:t>Boundary</a:t>
            </a:r>
          </a:p>
        </p:txBody>
      </p:sp>
    </p:spTree>
    <p:extLst>
      <p:ext uri="{BB962C8B-B14F-4D97-AF65-F5344CB8AC3E}">
        <p14:creationId xmlns:p14="http://schemas.microsoft.com/office/powerpoint/2010/main" val="166487737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4" descr="slide9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76401" y="1752601"/>
            <a:ext cx="1751013" cy="2847975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32773" name="Picture 6" descr="slide9d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43400" y="3649392"/>
            <a:ext cx="1447800" cy="208915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30728" name="Text Box 11"/>
          <p:cNvSpPr txBox="1">
            <a:spLocks noChangeArrowheads="1"/>
          </p:cNvSpPr>
          <p:nvPr/>
        </p:nvSpPr>
        <p:spPr bwMode="auto">
          <a:xfrm>
            <a:off x="1524000" y="4664075"/>
            <a:ext cx="190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Military $520M</a:t>
            </a:r>
          </a:p>
        </p:txBody>
      </p:sp>
      <p:sp>
        <p:nvSpPr>
          <p:cNvPr id="30729" name="Text Box 12"/>
          <p:cNvSpPr txBox="1">
            <a:spLocks noChangeArrowheads="1"/>
          </p:cNvSpPr>
          <p:nvPr/>
        </p:nvSpPr>
        <p:spPr bwMode="auto">
          <a:xfrm>
            <a:off x="5867400" y="3588683"/>
            <a:ext cx="190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Civil Works $184M</a:t>
            </a:r>
          </a:p>
        </p:txBody>
      </p:sp>
      <p:sp>
        <p:nvSpPr>
          <p:cNvPr id="30730" name="Text Box 13"/>
          <p:cNvSpPr txBox="1">
            <a:spLocks noChangeArrowheads="1"/>
          </p:cNvSpPr>
          <p:nvPr/>
        </p:nvSpPr>
        <p:spPr bwMode="auto">
          <a:xfrm>
            <a:off x="3810000" y="5745825"/>
            <a:ext cx="2438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Environmental   $69M</a:t>
            </a:r>
          </a:p>
        </p:txBody>
      </p:sp>
      <p:sp>
        <p:nvSpPr>
          <p:cNvPr id="30731" name="Text Box 14"/>
          <p:cNvSpPr txBox="1">
            <a:spLocks noChangeArrowheads="1"/>
          </p:cNvSpPr>
          <p:nvPr/>
        </p:nvSpPr>
        <p:spPr bwMode="auto">
          <a:xfrm>
            <a:off x="3733800" y="2947176"/>
            <a:ext cx="190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Real Estate $39M </a:t>
            </a:r>
          </a:p>
        </p:txBody>
      </p:sp>
      <p:sp>
        <p:nvSpPr>
          <p:cNvPr id="30732" name="Text Box 13"/>
          <p:cNvSpPr txBox="1">
            <a:spLocks noChangeArrowheads="1"/>
          </p:cNvSpPr>
          <p:nvPr/>
        </p:nvSpPr>
        <p:spPr bwMode="auto">
          <a:xfrm>
            <a:off x="8724902" y="4983698"/>
            <a:ext cx="15987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Regulatory                 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$4.9M</a:t>
            </a:r>
          </a:p>
        </p:txBody>
      </p:sp>
      <p:pic>
        <p:nvPicPr>
          <p:cNvPr id="32781" name="Picture 14" descr="FISCHER PIC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62900" y="1859498"/>
            <a:ext cx="2476500" cy="3048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0" y="267330"/>
            <a:ext cx="12191999" cy="7159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SAVANNAH DISTRICT’S WORKLOAD</a:t>
            </a:r>
          </a:p>
        </p:txBody>
      </p:sp>
      <p:pic>
        <p:nvPicPr>
          <p:cNvPr id="4098" name="Picture 2" descr="N:\RBR Photos for Glenn\RBR-Dam-1.jpg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5867401" y="1111136"/>
            <a:ext cx="1982585" cy="2394065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6208816" y="5100191"/>
            <a:ext cx="32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Total: $817 million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6246" y="1207157"/>
            <a:ext cx="2235268" cy="1661057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597205" y="1166854"/>
            <a:ext cx="195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Fiscal Year 2022 </a:t>
            </a:r>
          </a:p>
        </p:txBody>
      </p:sp>
    </p:spTree>
    <p:extLst>
      <p:ext uri="{BB962C8B-B14F-4D97-AF65-F5344CB8AC3E}">
        <p14:creationId xmlns:p14="http://schemas.microsoft.com/office/powerpoint/2010/main" val="49781856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447801" y="1438741"/>
          <a:ext cx="9129754" cy="4952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0" y="123825"/>
            <a:ext cx="12192000" cy="1143000"/>
          </a:xfrm>
        </p:spPr>
        <p:txBody>
          <a:bodyPr/>
          <a:lstStyle/>
          <a:p>
            <a:pPr algn="ctr"/>
            <a:r>
              <a:rPr lang="en-US" sz="3600" dirty="0"/>
              <a:t>SAS Workload Trends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2764" y="1300241"/>
            <a:ext cx="1184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Dollars in 000</a:t>
            </a:r>
          </a:p>
        </p:txBody>
      </p:sp>
    </p:spTree>
    <p:extLst>
      <p:ext uri="{BB962C8B-B14F-4D97-AF65-F5344CB8AC3E}">
        <p14:creationId xmlns:p14="http://schemas.microsoft.com/office/powerpoint/2010/main" val="3735436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127000"/>
            <a:ext cx="12192000" cy="792163"/>
          </a:xfrm>
        </p:spPr>
        <p:txBody>
          <a:bodyPr/>
          <a:lstStyle/>
          <a:p>
            <a:pPr algn="ctr"/>
            <a:r>
              <a:rPr lang="en-US" sz="3600" dirty="0"/>
              <a:t>Civil works: FY22 Program $96M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77A7F56-29D1-4020-8054-C984EC641E54}"/>
              </a:ext>
            </a:extLst>
          </p:cNvPr>
          <p:cNvGrpSpPr/>
          <p:nvPr/>
        </p:nvGrpSpPr>
        <p:grpSpPr>
          <a:xfrm>
            <a:off x="990409" y="1181528"/>
            <a:ext cx="3079134" cy="2786081"/>
            <a:chOff x="1020382" y="1090609"/>
            <a:chExt cx="3112706" cy="307019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0118C05-12A8-4F53-979D-3BCCA58A4659}"/>
                </a:ext>
              </a:extLst>
            </p:cNvPr>
            <p:cNvSpPr/>
            <p:nvPr/>
          </p:nvSpPr>
          <p:spPr>
            <a:xfrm>
              <a:off x="1020382" y="2837369"/>
              <a:ext cx="311270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Deepen 5 feet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Lengthen channel 7 miles</a:t>
              </a:r>
            </a:p>
            <a:p>
              <a:pPr marL="292100" lvl="1" indent="-285750">
                <a:buSzPct val="90000"/>
                <a:buFont typeface="Arial" panose="020B0604020202020204" pitchFamily="34" charset="0"/>
                <a:buChar char="•"/>
              </a:pPr>
              <a:r>
                <a:rPr lang="en-US" sz="1600" dirty="0"/>
                <a:t>$282M annual net benefits</a:t>
              </a:r>
            </a:p>
            <a:p>
              <a:pPr marL="292100" lvl="1" indent="-285750">
                <a:buSzPct val="90000"/>
                <a:buFont typeface="Arial" panose="020B0604020202020204" pitchFamily="34" charset="0"/>
                <a:buChar char="•"/>
              </a:pPr>
              <a:r>
                <a:rPr lang="en-US" sz="1600" dirty="0"/>
                <a:t>Cost $1.019B 	</a:t>
              </a:r>
            </a:p>
            <a:p>
              <a:pPr marL="292100" lvl="1" indent="-285750">
                <a:buSzPct val="90000"/>
                <a:buFont typeface="Arial" panose="020B0604020202020204" pitchFamily="34" charset="0"/>
                <a:buChar char="•"/>
              </a:pPr>
              <a:r>
                <a:rPr lang="en-US" sz="1600" dirty="0"/>
                <a:t>BCR: 7.3 to 1</a:t>
              </a:r>
            </a:p>
          </p:txBody>
        </p:sp>
        <p:pic>
          <p:nvPicPr>
            <p:cNvPr id="4" name="Picture 3" descr="Two Ships Graphic.png">
              <a:extLst>
                <a:ext uri="{FF2B5EF4-FFF2-40B4-BE49-F238E27FC236}">
                  <a16:creationId xmlns:a16="http://schemas.microsoft.com/office/drawing/2014/main" id="{7C2FEBCD-8CE6-484C-9C91-51DEB50E2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020383" y="1675384"/>
              <a:ext cx="2292856" cy="10678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76F93C6-AFA3-40D7-B354-7CB2F91935E6}"/>
                </a:ext>
              </a:extLst>
            </p:cNvPr>
            <p:cNvSpPr/>
            <p:nvPr/>
          </p:nvSpPr>
          <p:spPr>
            <a:xfrm>
              <a:off x="1257438" y="1090609"/>
              <a:ext cx="197361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Savannah Harbor </a:t>
              </a:r>
              <a:br>
                <a:rPr lang="en-US" sz="1600" b="1" dirty="0"/>
              </a:br>
              <a:r>
                <a:rPr lang="en-US" sz="1600" b="1" dirty="0"/>
                <a:t>Expansion Project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45B2B96-747E-4465-A9B2-5DB2A44FE6EF}"/>
              </a:ext>
            </a:extLst>
          </p:cNvPr>
          <p:cNvGrpSpPr/>
          <p:nvPr/>
        </p:nvGrpSpPr>
        <p:grpSpPr>
          <a:xfrm>
            <a:off x="4456441" y="1240603"/>
            <a:ext cx="3350419" cy="2683085"/>
            <a:chOff x="3379133" y="1330690"/>
            <a:chExt cx="3408800" cy="3052417"/>
          </a:xfrm>
        </p:grpSpPr>
        <p:pic>
          <p:nvPicPr>
            <p:cNvPr id="7" name="Picture 6" descr="A close up of a map&#10;&#10;Description automatically generated">
              <a:extLst>
                <a:ext uri="{FF2B5EF4-FFF2-40B4-BE49-F238E27FC236}">
                  <a16:creationId xmlns:a16="http://schemas.microsoft.com/office/drawing/2014/main" id="{FE49EEEC-0AA8-45BF-8FC7-1FA852C3B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4227" y="1646682"/>
              <a:ext cx="2160126" cy="1734709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3DA70C4-22DC-4608-AE5F-BD99EE438BAB}"/>
                </a:ext>
              </a:extLst>
            </p:cNvPr>
            <p:cNvSpPr/>
            <p:nvPr/>
          </p:nvSpPr>
          <p:spPr>
            <a:xfrm>
              <a:off x="3379133" y="1330690"/>
              <a:ext cx="31512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South Atlantic Coast Study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95E3EE4-2264-4867-A8A6-A5956A69FE96}"/>
                </a:ext>
              </a:extLst>
            </p:cNvPr>
            <p:cNvSpPr/>
            <p:nvPr/>
          </p:nvSpPr>
          <p:spPr>
            <a:xfrm>
              <a:off x="3432495" y="3305889"/>
              <a:ext cx="335543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2,500 miles of coastline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Habitat for 217 listed species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$572B in property value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2.5M Flood Insurance Policies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75D346D-9243-474D-952E-9B5F38BE7BB9}"/>
              </a:ext>
            </a:extLst>
          </p:cNvPr>
          <p:cNvGrpSpPr/>
          <p:nvPr/>
        </p:nvGrpSpPr>
        <p:grpSpPr>
          <a:xfrm>
            <a:off x="8433379" y="1288827"/>
            <a:ext cx="4049718" cy="2963448"/>
            <a:chOff x="8016240" y="1006308"/>
            <a:chExt cx="3740594" cy="3372019"/>
          </a:xfrm>
        </p:grpSpPr>
        <p:pic>
          <p:nvPicPr>
            <p:cNvPr id="13" name="Picture 12" descr="SRB_Watershed Plus Upper Basin Lakes.jpg">
              <a:extLst>
                <a:ext uri="{FF2B5EF4-FFF2-40B4-BE49-F238E27FC236}">
                  <a16:creationId xmlns:a16="http://schemas.microsoft.com/office/drawing/2014/main" id="{2AF3BA93-BC52-46E2-BF40-CDC25E510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8016240" y="1006308"/>
              <a:ext cx="3334787" cy="2057128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F39CCAC-1154-4DFE-BC72-30AB1E53A909}"/>
                </a:ext>
              </a:extLst>
            </p:cNvPr>
            <p:cNvSpPr/>
            <p:nvPr/>
          </p:nvSpPr>
          <p:spPr>
            <a:xfrm>
              <a:off x="8802284" y="2335176"/>
              <a:ext cx="267252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/>
                <a:t>Savannah River Basin </a:t>
              </a:r>
            </a:p>
            <a:p>
              <a:pPr algn="ctr"/>
              <a:r>
                <a:rPr lang="en-US" b="1" dirty="0"/>
                <a:t>Water Management 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2C29EA6-0D03-4140-BF22-6BC1ABDF78DD}"/>
                </a:ext>
              </a:extLst>
            </p:cNvPr>
            <p:cNvSpPr/>
            <p:nvPr/>
          </p:nvSpPr>
          <p:spPr>
            <a:xfrm>
              <a:off x="8137694" y="3054888"/>
              <a:ext cx="361914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3 Hydroelectric dams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10,580 Sq miles drainage basin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$370M flood damage prevention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Avg. $87M to Treasury each year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1.21 GWH clean energy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5FEED18-0A3B-4E47-AB5F-267D0743E876}"/>
              </a:ext>
            </a:extLst>
          </p:cNvPr>
          <p:cNvGrpSpPr/>
          <p:nvPr/>
        </p:nvGrpSpPr>
        <p:grpSpPr>
          <a:xfrm>
            <a:off x="7806862" y="4412828"/>
            <a:ext cx="3669363" cy="1903508"/>
            <a:chOff x="486329" y="4465741"/>
            <a:chExt cx="3616784" cy="2221262"/>
          </a:xfrm>
        </p:grpSpPr>
        <p:pic>
          <p:nvPicPr>
            <p:cNvPr id="1026" name="Picture 4">
              <a:extLst>
                <a:ext uri="{FF2B5EF4-FFF2-40B4-BE49-F238E27FC236}">
                  <a16:creationId xmlns:a16="http://schemas.microsoft.com/office/drawing/2014/main" id="{63F1471D-D4E2-4D6A-AF76-49107E3985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29" y="4465741"/>
              <a:ext cx="3616784" cy="222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1947D35-AFED-46B5-8127-8B624453E02C}"/>
                </a:ext>
              </a:extLst>
            </p:cNvPr>
            <p:cNvSpPr/>
            <p:nvPr/>
          </p:nvSpPr>
          <p:spPr>
            <a:xfrm>
              <a:off x="1020382" y="4465741"/>
              <a:ext cx="247696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chemeClr val="tx2"/>
                  </a:solidFill>
                </a:rPr>
                <a:t>Brunswick Harbor </a:t>
              </a:r>
            </a:p>
            <a:p>
              <a:r>
                <a:rPr lang="en-US" sz="2000" b="1" dirty="0">
                  <a:solidFill>
                    <a:schemeClr val="tx2"/>
                  </a:solidFill>
                </a:rPr>
                <a:t>Modification Study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BA28BF8-98E3-4CF3-A4B7-21F7A7501CD4}"/>
                </a:ext>
              </a:extLst>
            </p:cNvPr>
            <p:cNvSpPr/>
            <p:nvPr/>
          </p:nvSpPr>
          <p:spPr>
            <a:xfrm>
              <a:off x="725825" y="5837478"/>
              <a:ext cx="210826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2"/>
                  </a:solidFill>
                  <a:latin typeface="+mj-lt"/>
                  <a:ea typeface="Calibri" panose="020F0502020204030204" pitchFamily="34" charset="0"/>
                </a:rPr>
                <a:t>Cost: $20+ million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2"/>
                  </a:solidFill>
                  <a:latin typeface="+mj-lt"/>
                </a:rPr>
                <a:t>551k CY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2"/>
                  </a:solidFill>
                  <a:latin typeface="+mj-lt"/>
                </a:rPr>
                <a:t>BCR: 2.4 to 1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DFEC803-F0E1-4849-AD15-BE0491902FD6}"/>
              </a:ext>
            </a:extLst>
          </p:cNvPr>
          <p:cNvGrpSpPr/>
          <p:nvPr/>
        </p:nvGrpSpPr>
        <p:grpSpPr>
          <a:xfrm>
            <a:off x="812147" y="4247335"/>
            <a:ext cx="6077876" cy="2069001"/>
            <a:chOff x="4977302" y="4541871"/>
            <a:chExt cx="6077876" cy="2069001"/>
          </a:xfrm>
        </p:grpSpPr>
        <p:pic>
          <p:nvPicPr>
            <p:cNvPr id="21" name="Picture 20" descr="A picture containing text, map&#10;&#10;Description automatically generated">
              <a:extLst>
                <a:ext uri="{FF2B5EF4-FFF2-40B4-BE49-F238E27FC236}">
                  <a16:creationId xmlns:a16="http://schemas.microsoft.com/office/drawing/2014/main" id="{F5E893AC-2B8B-4A75-8CD2-988BB47D27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77302" y="4541871"/>
              <a:ext cx="6077876" cy="20690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4A1BC9F-9975-42EA-8FD9-B094489095EC}"/>
                </a:ext>
              </a:extLst>
            </p:cNvPr>
            <p:cNvSpPr/>
            <p:nvPr/>
          </p:nvSpPr>
          <p:spPr>
            <a:xfrm>
              <a:off x="5134337" y="5964541"/>
              <a:ext cx="386516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/>
                <a:t>Savannah and Brunswick Harbor </a:t>
              </a:r>
            </a:p>
            <a:p>
              <a:pPr algn="ctr"/>
              <a:r>
                <a:rPr lang="en-US" b="1" dirty="0"/>
                <a:t>Operations and Maintenance</a:t>
              </a: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1B5B1AD-7A57-4995-87B8-81075DA408F2}"/>
              </a:ext>
            </a:extLst>
          </p:cNvPr>
          <p:cNvCxnSpPr>
            <a:cxnSpLocks/>
          </p:cNvCxnSpPr>
          <p:nvPr/>
        </p:nvCxnSpPr>
        <p:spPr>
          <a:xfrm>
            <a:off x="3988702" y="919495"/>
            <a:ext cx="0" cy="3172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8545479-88DC-49D3-944B-0ABA6D39A742}"/>
              </a:ext>
            </a:extLst>
          </p:cNvPr>
          <p:cNvCxnSpPr>
            <a:cxnSpLocks/>
          </p:cNvCxnSpPr>
          <p:nvPr/>
        </p:nvCxnSpPr>
        <p:spPr>
          <a:xfrm>
            <a:off x="8101584" y="919495"/>
            <a:ext cx="0" cy="3172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7F0CC29-6025-4448-B510-80EBF1A6A709}"/>
              </a:ext>
            </a:extLst>
          </p:cNvPr>
          <p:cNvCxnSpPr>
            <a:cxnSpLocks/>
          </p:cNvCxnSpPr>
          <p:nvPr/>
        </p:nvCxnSpPr>
        <p:spPr>
          <a:xfrm>
            <a:off x="7363968" y="4412828"/>
            <a:ext cx="0" cy="22630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197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5071135" y="1563645"/>
            <a:ext cx="3421230" cy="2847047"/>
            <a:chOff x="2807775" y="3276828"/>
            <a:chExt cx="3421230" cy="2847047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07775" y="3482967"/>
              <a:ext cx="3421230" cy="2640908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</a:ln>
          </p:spPr>
        </p:pic>
        <p:sp>
          <p:nvSpPr>
            <p:cNvPr id="23" name="Rounded Rectangle 22"/>
            <p:cNvSpPr/>
            <p:nvPr/>
          </p:nvSpPr>
          <p:spPr bwMode="auto">
            <a:xfrm>
              <a:off x="2977282" y="3276828"/>
              <a:ext cx="3082215" cy="3048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i="1">
                  <a:solidFill>
                    <a:srgbClr val="000000"/>
                  </a:solidFill>
                </a:rPr>
                <a:t>Elementary School at Fort Stewart</a:t>
              </a:r>
            </a:p>
          </p:txBody>
        </p:sp>
      </p:grp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0" y="286082"/>
            <a:ext cx="1219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MILITARY CONSTRUCTION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16016" y="1047381"/>
            <a:ext cx="4648200" cy="1855016"/>
            <a:chOff x="1871547" y="1551875"/>
            <a:chExt cx="4648200" cy="1855016"/>
          </a:xfrm>
        </p:grpSpPr>
        <p:pic>
          <p:nvPicPr>
            <p:cNvPr id="1026" name="Picture 2" descr="N:\DE\Col Tickner\Presentations &amp; Speeches\SAME October 2014\Marshall Hall, Fort Bragg, NC - 14 July 2011.jpg"/>
            <p:cNvPicPr>
              <a:picLocks noChangeAspect="1" noChangeArrowheads="1"/>
            </p:cNvPicPr>
            <p:nvPr/>
          </p:nvPicPr>
          <p:blipFill>
            <a:blip r:embed="rId4" cstate="print"/>
            <a:srcRect l="3077" t="37560" r="3077"/>
            <a:stretch>
              <a:fillRect/>
            </a:stretch>
          </p:blipFill>
          <p:spPr bwMode="auto">
            <a:xfrm>
              <a:off x="1871547" y="1780476"/>
              <a:ext cx="4648200" cy="1626415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</a:ln>
          </p:spPr>
        </p:pic>
        <p:sp>
          <p:nvSpPr>
            <p:cNvPr id="18" name="Rounded Rectangle 17"/>
            <p:cNvSpPr/>
            <p:nvPr/>
          </p:nvSpPr>
          <p:spPr bwMode="auto">
            <a:xfrm>
              <a:off x="2508567" y="1551875"/>
              <a:ext cx="3352800" cy="3048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48701" y="3120487"/>
            <a:ext cx="3668395" cy="2438400"/>
            <a:chOff x="2404948" y="3685475"/>
            <a:chExt cx="3668395" cy="2438400"/>
          </a:xfrm>
        </p:grpSpPr>
        <p:pic>
          <p:nvPicPr>
            <p:cNvPr id="1028" name="Picture 4" descr="N:\DE\Col Tickner\Presentations &amp; Speeches\SAME October 2014\AIT BRks.JPG"/>
            <p:cNvPicPr>
              <a:picLocks noChangeAspect="1" noChangeArrowheads="1"/>
            </p:cNvPicPr>
            <p:nvPr/>
          </p:nvPicPr>
          <p:blipFill>
            <a:blip r:embed="rId5" cstate="print"/>
            <a:srcRect t="19444"/>
            <a:stretch>
              <a:fillRect/>
            </a:stretch>
          </p:blipFill>
          <p:spPr bwMode="auto">
            <a:xfrm>
              <a:off x="2404948" y="3914075"/>
              <a:ext cx="3668395" cy="2209800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</a:ln>
          </p:spPr>
        </p:pic>
        <p:sp>
          <p:nvSpPr>
            <p:cNvPr id="17" name="Rounded Rectangle 16"/>
            <p:cNvSpPr/>
            <p:nvPr/>
          </p:nvSpPr>
          <p:spPr bwMode="auto">
            <a:xfrm>
              <a:off x="2889567" y="3685475"/>
              <a:ext cx="2743200" cy="3048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400" i="1">
                  <a:solidFill>
                    <a:srgbClr val="000000"/>
                  </a:solidFill>
                </a:rPr>
                <a:t>AIT Barracks at Fort Benning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801343" y="4605637"/>
            <a:ext cx="3581400" cy="1851510"/>
            <a:chOff x="6748348" y="1551875"/>
            <a:chExt cx="3581400" cy="1851510"/>
          </a:xfrm>
        </p:grpSpPr>
        <p:pic>
          <p:nvPicPr>
            <p:cNvPr id="4" name="Picture 3" descr="N:\DE\Col Tickner\Presentations &amp; Speeches\SAME October 2014\Wynn Ft. Stewar.jpg"/>
            <p:cNvPicPr>
              <a:picLocks noChangeAspect="1" noChangeArrowheads="1"/>
            </p:cNvPicPr>
            <p:nvPr/>
          </p:nvPicPr>
          <p:blipFill>
            <a:blip r:embed="rId6" cstate="print"/>
            <a:srcRect l="6131"/>
            <a:stretch>
              <a:fillRect/>
            </a:stretch>
          </p:blipFill>
          <p:spPr bwMode="auto">
            <a:xfrm>
              <a:off x="6748348" y="1780476"/>
              <a:ext cx="3581400" cy="1622909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</a:ln>
          </p:spPr>
        </p:pic>
        <p:sp>
          <p:nvSpPr>
            <p:cNvPr id="15" name="Rounded Rectangle 14"/>
            <p:cNvSpPr/>
            <p:nvPr/>
          </p:nvSpPr>
          <p:spPr bwMode="auto">
            <a:xfrm>
              <a:off x="6976947" y="1551875"/>
              <a:ext cx="3124200" cy="3048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1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95573" y="1578770"/>
              <a:ext cx="30107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>
                  <a:solidFill>
                    <a:srgbClr val="000000"/>
                  </a:solidFill>
                  <a:latin typeface="Arial"/>
                </a:rPr>
                <a:t>Community Hospital at Fort Stewart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461" y="1370560"/>
            <a:ext cx="2983257" cy="2304733"/>
          </a:xfrm>
          <a:prstGeom prst="roundRect">
            <a:avLst/>
          </a:prstGeom>
          <a:ln w="28575">
            <a:solidFill>
              <a:schemeClr val="bg1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8159476" y="4084558"/>
            <a:ext cx="3454400" cy="2434625"/>
            <a:chOff x="8180496" y="4010988"/>
            <a:chExt cx="3454400" cy="2434625"/>
          </a:xfrm>
        </p:grpSpPr>
        <p:grpSp>
          <p:nvGrpSpPr>
            <p:cNvPr id="8" name="Group 7"/>
            <p:cNvGrpSpPr/>
            <p:nvPr/>
          </p:nvGrpSpPr>
          <p:grpSpPr>
            <a:xfrm>
              <a:off x="8180496" y="4010988"/>
              <a:ext cx="3454400" cy="2434625"/>
              <a:chOff x="6748347" y="3707984"/>
              <a:chExt cx="3454400" cy="2434625"/>
            </a:xfrm>
          </p:grpSpPr>
          <p:pic>
            <p:nvPicPr>
              <p:cNvPr id="19" name="Picture 18" descr="15844578377_3479c67558_z.jp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748347" y="3837876"/>
                <a:ext cx="3454400" cy="2304733"/>
              </a:xfrm>
              <a:prstGeom prst="roundRect">
                <a:avLst/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21" name="Rounded Rectangle 20"/>
              <p:cNvSpPr/>
              <p:nvPr/>
            </p:nvSpPr>
            <p:spPr bwMode="auto">
              <a:xfrm>
                <a:off x="6865723" y="3707984"/>
                <a:ext cx="3270447" cy="3048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1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8297872" y="4033291"/>
              <a:ext cx="327044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i="1">
                  <a:solidFill>
                    <a:srgbClr val="000000"/>
                  </a:solidFill>
                </a:rPr>
                <a:t>New Hospital Complex at Fort Benning</a:t>
              </a:r>
            </a:p>
          </p:txBody>
        </p:sp>
      </p:grpSp>
      <p:sp>
        <p:nvSpPr>
          <p:cNvPr id="32" name="Rounded Rectangle 20">
            <a:extLst>
              <a:ext uri="{FF2B5EF4-FFF2-40B4-BE49-F238E27FC236}">
                <a16:creationId xmlns:a16="http://schemas.microsoft.com/office/drawing/2014/main" id="{CF4C1228-8435-443F-ADAE-6A7BD3535C7C}"/>
              </a:ext>
            </a:extLst>
          </p:cNvPr>
          <p:cNvSpPr/>
          <p:nvPr/>
        </p:nvSpPr>
        <p:spPr bwMode="auto">
          <a:xfrm>
            <a:off x="953036" y="1046298"/>
            <a:ext cx="3352800" cy="304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i="1">
                <a:solidFill>
                  <a:srgbClr val="000000"/>
                </a:solidFill>
                <a:latin typeface="Arial"/>
              </a:rPr>
              <a:t>Marshall Hall at Fort Bragg</a:t>
            </a:r>
          </a:p>
        </p:txBody>
      </p:sp>
      <p:sp>
        <p:nvSpPr>
          <p:cNvPr id="33" name="Rounded Rectangle 20">
            <a:extLst>
              <a:ext uri="{FF2B5EF4-FFF2-40B4-BE49-F238E27FC236}">
                <a16:creationId xmlns:a16="http://schemas.microsoft.com/office/drawing/2014/main" id="{A7137EB6-7305-4F3F-86D3-4C85DAE9C6F9}"/>
              </a:ext>
            </a:extLst>
          </p:cNvPr>
          <p:cNvSpPr/>
          <p:nvPr/>
        </p:nvSpPr>
        <p:spPr bwMode="auto">
          <a:xfrm>
            <a:off x="8303434" y="1185816"/>
            <a:ext cx="3693920" cy="304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i="1">
                <a:solidFill>
                  <a:srgbClr val="000000"/>
                </a:solidFill>
                <a:latin typeface="Arial"/>
              </a:rPr>
              <a:t>KC-46A Hangar at Seymour-Johnson AFB</a:t>
            </a:r>
          </a:p>
        </p:txBody>
      </p:sp>
    </p:spTree>
    <p:extLst>
      <p:ext uri="{BB962C8B-B14F-4D97-AF65-F5344CB8AC3E}">
        <p14:creationId xmlns:p14="http://schemas.microsoft.com/office/powerpoint/2010/main" val="2134501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5614"/>
            <a:ext cx="12191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GATEWAY TO SUCCESS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693697" y="1409517"/>
            <a:ext cx="8361947" cy="490727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227013" indent="-227013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461963" indent="-23495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687388" indent="-225425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914400" indent="-227013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»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Do your homework &amp; understand our mission</a:t>
            </a:r>
          </a:p>
          <a:p>
            <a:pPr>
              <a:spcAft>
                <a:spcPts val="600"/>
              </a:spcAft>
            </a:pPr>
            <a:endParaRPr lang="en-US" sz="2000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Schedule a meeting with the Small Business Office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Jennifer Cavanagh, </a:t>
            </a:r>
            <a:r>
              <a:rPr lang="en-US" sz="2000" dirty="0">
                <a:hlinkClick r:id="rId2"/>
              </a:rPr>
              <a:t>Jennifer.S.Cavanagh@usace.army.mil</a:t>
            </a:r>
            <a:r>
              <a:rPr lang="en-US" sz="2000" dirty="0"/>
              <a:t>         (912) 652-5539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>
                <a:hlinkClick r:id="rId3"/>
              </a:rPr>
              <a:t>https://www.sas.usace.army.mil/Business-With-Us/Small-Business/</a:t>
            </a:r>
            <a:r>
              <a:rPr lang="en-US" sz="2000" dirty="0"/>
              <a:t> </a:t>
            </a:r>
          </a:p>
          <a:p>
            <a:pPr marL="227013" lvl="2" indent="0">
              <a:spcAft>
                <a:spcPts val="600"/>
              </a:spcAft>
              <a:buNone/>
            </a:pPr>
            <a:endParaRPr lang="en-US" sz="2000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Register in the “System for Award </a:t>
            </a:r>
            <a:br>
              <a:rPr lang="en-US" sz="2000" dirty="0"/>
            </a:br>
            <a:r>
              <a:rPr lang="en-US" sz="2000" dirty="0"/>
              <a:t>Management” (SAM) </a:t>
            </a:r>
            <a:r>
              <a:rPr lang="en-US" sz="2000" dirty="0">
                <a:hlinkClick r:id="rId4"/>
              </a:rPr>
              <a:t>www.sam.gov</a:t>
            </a:r>
            <a:endParaRPr lang="en-US" sz="2000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Be AWARE of announcements – </a:t>
            </a:r>
            <a:br>
              <a:rPr lang="en-US" sz="2000" dirty="0"/>
            </a:br>
            <a:r>
              <a:rPr lang="en-US" sz="2000" dirty="0"/>
              <a:t>business opportunity notifications, </a:t>
            </a:r>
            <a:br>
              <a:rPr lang="en-US" sz="2000" dirty="0"/>
            </a:br>
            <a:r>
              <a:rPr lang="en-US" sz="2000" dirty="0"/>
              <a:t>industry days, and federally attended </a:t>
            </a:r>
            <a:br>
              <a:rPr lang="en-US" sz="2000" dirty="0"/>
            </a:br>
            <a:r>
              <a:rPr lang="en-US" sz="2000" dirty="0"/>
              <a:t>meetings in the area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364" y="3791164"/>
            <a:ext cx="2525632" cy="25256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 rot="19235306">
            <a:off x="6832489" y="4196802"/>
            <a:ext cx="2367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SUCCESS</a:t>
            </a:r>
          </a:p>
        </p:txBody>
      </p:sp>
    </p:spTree>
    <p:extLst>
      <p:ext uri="{BB962C8B-B14F-4D97-AF65-F5344CB8AC3E}">
        <p14:creationId xmlns:p14="http://schemas.microsoft.com/office/powerpoint/2010/main" val="2122641337"/>
      </p:ext>
    </p:extLst>
  </p:cSld>
  <p:clrMapOvr>
    <a:masterClrMapping/>
  </p:clrMapOvr>
</p:sld>
</file>

<file path=ppt/theme/theme1.xml><?xml version="1.0" encoding="utf-8"?>
<a:theme xmlns:a="http://schemas.openxmlformats.org/drawingml/2006/main" name="2_Content Templates">
  <a:themeElements>
    <a:clrScheme name="USACE">
      <a:dk1>
        <a:srgbClr val="000000"/>
      </a:dk1>
      <a:lt1>
        <a:srgbClr val="83847A"/>
      </a:lt1>
      <a:dk2>
        <a:srgbClr val="FFFFFF"/>
      </a:dk2>
      <a:lt2>
        <a:srgbClr val="A3A3A3"/>
      </a:lt2>
      <a:accent1>
        <a:srgbClr val="82786F"/>
      </a:accent1>
      <a:accent2>
        <a:srgbClr val="6E8778"/>
      </a:accent2>
      <a:accent3>
        <a:srgbClr val="705C38"/>
      </a:accent3>
      <a:accent4>
        <a:srgbClr val="3E6682"/>
      </a:accent4>
      <a:accent5>
        <a:srgbClr val="663830"/>
      </a:accent5>
      <a:accent6>
        <a:srgbClr val="DF1F2E"/>
      </a:accent6>
      <a:hlink>
        <a:srgbClr val="3E6682"/>
      </a:hlink>
      <a:folHlink>
        <a:srgbClr val="DF1F2E"/>
      </a:folHlink>
    </a:clrScheme>
    <a:fontScheme name="USACE TEMPLAT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F4339">
            <a:alpha val="89000"/>
          </a:srgbClr>
        </a:soli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WDTemplate-LogosDown-2017.potx" id="{9FA1C32E-CDE2-4EA8-82A9-54FAA73D0B6D}" vid="{4D202EBB-725C-4C87-B90A-DB065ED0BB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89822E15706D4E8CBD18E52F5C51E8" ma:contentTypeVersion="0" ma:contentTypeDescription="Create a new document." ma:contentTypeScope="" ma:versionID="89577faa2e6ad27444936642aa85f16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C616E8-55AB-414C-AA66-C361C806AC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5A0FFFE-13ED-40A6-B71E-79644AFDC8F8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2E2EC15-AF83-45A7-999F-453D249F75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36029</TotalTime>
  <Words>841</Words>
  <Application>Microsoft Office PowerPoint</Application>
  <PresentationFormat>Widescreen</PresentationFormat>
  <Paragraphs>163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Wingdings</vt:lpstr>
      <vt:lpstr>2_Content Templates</vt:lpstr>
      <vt:lpstr>USACE Savannah District Briefing   29 June 2022 </vt:lpstr>
      <vt:lpstr>Savannah District Mission</vt:lpstr>
      <vt:lpstr>        Savannah District Leadership</vt:lpstr>
      <vt:lpstr>Savannah District Boundaries</vt:lpstr>
      <vt:lpstr>PowerPoint Presentation</vt:lpstr>
      <vt:lpstr>SAS Workload Trends</vt:lpstr>
      <vt:lpstr>Civil works: FY22 Program $96M</vt:lpstr>
      <vt:lpstr>PowerPoint Presentation</vt:lpstr>
      <vt:lpstr>PowerPoint Presentation</vt:lpstr>
      <vt:lpstr>PowerPoint Presentation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b6imemb6</dc:creator>
  <cp:lastModifiedBy>Cavanagh, Jennifer S CIV USARMY CESAS (USA)</cp:lastModifiedBy>
  <cp:revision>1006</cp:revision>
  <cp:lastPrinted>2019-09-24T14:56:50Z</cp:lastPrinted>
  <dcterms:created xsi:type="dcterms:W3CDTF">2009-05-21T17:19:18Z</dcterms:created>
  <dcterms:modified xsi:type="dcterms:W3CDTF">2022-06-29T20:51:02Z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0x0101004489822E15706D4E8CBD18E52F5C51E8</vt:lpwstr>
  </property>
</Properties>
</file>